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sldIdLst>
    <p:sldId id="281" r:id="rId3"/>
    <p:sldId id="258" r:id="rId4"/>
    <p:sldId id="317" r:id="rId5"/>
    <p:sldId id="267" r:id="rId7"/>
    <p:sldId id="288" r:id="rId8"/>
    <p:sldId id="289" r:id="rId9"/>
    <p:sldId id="293" r:id="rId10"/>
    <p:sldId id="290"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311" r:id="rId28"/>
    <p:sldId id="312" r:id="rId29"/>
    <p:sldId id="313" r:id="rId30"/>
    <p:sldId id="314" r:id="rId31"/>
    <p:sldId id="315" r:id="rId32"/>
    <p:sldId id="316" r:id="rId33"/>
    <p:sldId id="350" r:id="rId34"/>
    <p:sldId id="351" r:id="rId35"/>
    <p:sldId id="352" r:id="rId36"/>
    <p:sldId id="353" r:id="rId37"/>
    <p:sldId id="354" r:id="rId38"/>
    <p:sldId id="318" r:id="rId39"/>
    <p:sldId id="319" r:id="rId40"/>
    <p:sldId id="320" r:id="rId41"/>
    <p:sldId id="321" r:id="rId42"/>
    <p:sldId id="322" r:id="rId43"/>
  </p:sldIdLst>
  <p:sldSz cx="12192000" cy="6858000"/>
  <p:notesSz cx="6858000" cy="9144000"/>
  <p:custDataLst>
    <p:tags r:id="rId4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660874"/>
    <a:srgbClr val="5C307D"/>
    <a:srgbClr val="F6F4F7"/>
    <a:srgbClr val="93549F"/>
    <a:srgbClr val="FEFDFF"/>
    <a:srgbClr val="E1DF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4"/>
    <p:restoredTop sz="62322" autoAdjust="0"/>
  </p:normalViewPr>
  <p:slideViewPr>
    <p:cSldViewPr snapToGrid="0" snapToObjects="1">
      <p:cViewPr varScale="1">
        <p:scale>
          <a:sx n="42" d="100"/>
          <a:sy n="42" d="100"/>
        </p:scale>
        <p:origin x="52" y="592"/>
      </p:cViewPr>
      <p:guideLst/>
    </p:cSldViewPr>
  </p:slideViewPr>
  <p:outlineViewPr>
    <p:cViewPr>
      <p:scale>
        <a:sx n="33" d="100"/>
        <a:sy n="33" d="100"/>
      </p:scale>
      <p:origin x="0" y="-1140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7" Type="http://schemas.openxmlformats.org/officeDocument/2006/relationships/tags" Target="tags/tag8.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A51940-DB52-3B48-AABB-9C7938529E4E}"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18717E-F74C-4246-A795-6577BEDC8382}"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首先，我们介绍本篇论文的简介及研究</a:t>
            </a:r>
            <a:r>
              <a:rPr lang="zh-CN" altLang="en-US" dirty="0"/>
              <a:t>背景</a:t>
            </a:r>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我们使用两个流行的模型</a:t>
            </a:r>
            <a:r>
              <a:rPr lang="zh-CN" altLang="en-US" b="1">
                <a:sym typeface="+mn-ea"/>
              </a:rPr>
              <a:t>ResNet50</a:t>
            </a:r>
            <a:r>
              <a:rPr lang="zh-CN" altLang="en-US">
                <a:sym typeface="+mn-ea"/>
              </a:rPr>
              <a:t>和</a:t>
            </a:r>
            <a:r>
              <a:rPr lang="zh-CN" altLang="en-US" b="1">
                <a:sym typeface="+mn-ea"/>
              </a:rPr>
              <a:t>BERT</a:t>
            </a:r>
            <a:r>
              <a:rPr lang="zh-CN" altLang="en-US">
                <a:sym typeface="+mn-ea"/>
              </a:rPr>
              <a:t>来衡量每次迭代的DDP延迟和可扩展性，以代表典型的VISION和NLP应用。大多数实验使用随机生成的合成输入和标签，因为目的是比较每次迭代的延迟，而不是模型的准确性。实验使用</a:t>
            </a:r>
            <a:r>
              <a:rPr lang="zh-CN" altLang="en-US" b="1">
                <a:sym typeface="+mn-ea"/>
              </a:rPr>
              <a:t>CrossEntropyLoss函数</a:t>
            </a:r>
            <a:r>
              <a:rPr lang="zh-CN" altLang="en-US">
                <a:sym typeface="+mn-ea"/>
              </a:rPr>
              <a:t>计算损失，并使用</a:t>
            </a:r>
            <a:r>
              <a:rPr lang="zh-CN" altLang="en-US" b="1">
                <a:sym typeface="+mn-ea"/>
              </a:rPr>
              <a:t>SGD优化器</a:t>
            </a:r>
            <a:r>
              <a:rPr lang="zh-CN" altLang="en-US">
                <a:sym typeface="+mn-ea"/>
              </a:rPr>
              <a:t>更新参数。</a:t>
            </a:r>
            <a:endParaRPr lang="zh-CN" altLang="en-US"/>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绘制了在ResNet50和BERT模型中使用NCCL和Gloo后端时的延迟细分。所有实验都使用4台机器上的32个GPU进行。为了直观地比较不同型号和后端组合的加速比，我们将所有非重叠情况的总延迟归一化为1。</a:t>
            </a:r>
            <a:endParaRPr lang="zh-CN" altLang="en-US">
              <a:sym typeface="+mn-ea"/>
            </a:endParaRPr>
          </a:p>
          <a:p>
            <a:r>
              <a:rPr lang="zh-CN" altLang="en-US">
                <a:sym typeface="+mn-ea"/>
              </a:rPr>
              <a:t>在PyTorch DDP训练中，后向传递是最耗时的步骤，因为AllReduce通信(即梯度同步)是在这一步骤中完成的。</a:t>
            </a:r>
            <a:endParaRPr lang="zh-CN" altLang="en-US">
              <a:sym typeface="+mn-ea"/>
            </a:endParaRPr>
          </a:p>
          <a:p>
            <a:r>
              <a:rPr lang="zh-CN" altLang="en-US">
                <a:sym typeface="+mn-ea"/>
              </a:rPr>
              <a:t>DDP的后传值得最大的努力来改进。在反向传递中，通信步骤占总延迟的一半以上，并且随着模型尺寸的增加而加剧。在这两个后端之间，NCCL比Gloo快得多。当计算和通信花费的时间大致相同时，加速是最有效的，因为它们可以重叠更多。这种重叠的方法帮助ResNet和ERT在NCCL上分别获得了38.0%和35.2%的加速比。对于Gloo后端，由于Gloo通信成为反向传递中的主要延迟，因此增益分别缩减至26.8%和21.5%。</a:t>
            </a:r>
            <a:endParaRPr lang="zh-CN" altLang="en-US">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避免启动过多的 AllReduce 操作：</a:t>
            </a:r>
            <a:endParaRPr lang="zh-CN" altLang="en-US"/>
          </a:p>
          <a:p>
            <a:pPr marL="285750" indent="-285750">
              <a:buFont typeface="Arial" panose="020B0604020202020204" pitchFamily="34" charset="0"/>
              <a:buChar char="•"/>
            </a:pPr>
            <a:r>
              <a:rPr lang="zh-CN" altLang="en-US">
                <a:sym typeface="+mn-ea"/>
              </a:rPr>
              <a:t>DDP 将小梯度组织到较大的存储桶中</a:t>
            </a:r>
            <a:endParaRPr lang="zh-CN" altLang="en-US"/>
          </a:p>
          <a:p>
            <a:pPr marL="285750" indent="-285750">
              <a:buFont typeface="Arial" panose="020B0604020202020204" pitchFamily="34" charset="0"/>
              <a:buChar char="•"/>
            </a:pPr>
            <a:r>
              <a:rPr lang="zh-CN" altLang="en-US">
                <a:sym typeface="+mn-ea"/>
              </a:rPr>
              <a:t>使用 AllReduce 操作同步每个存储桶</a:t>
            </a:r>
            <a:endParaRPr lang="zh-CN" altLang="en-US"/>
          </a:p>
          <a:p>
            <a:endParaRPr lang="zh-CN" altLang="en-US"/>
          </a:p>
          <a:p>
            <a:r>
              <a:rPr lang="zh-CN" altLang="en-US"/>
              <a:t>图 7 (a) 使用盒须来说明存储桶大小如何影响具有 NCCL 后端的 ResNet50 上的每次迭代延迟。 X 轴是以 MB 为单位的存储桶大小，Y 轴是以秒为单位的每次迭代延迟。异常值是由 DDP 实例重建和输入数据重新生成导致的 100 次迭代边界处的微小延迟尖峰。除此之外，大多数迭代的延迟集中在非常窄的时间范围内，这也与图6（a）所示的结果一致。结果表明，在 10MB 到 25MB 的存储桶大小之间可实现最高速度。</a:t>
            </a:r>
            <a:endParaRPr lang="zh-CN" altLang="en-US"/>
          </a:p>
          <a:p>
            <a:r>
              <a:rPr lang="zh-CN" altLang="en-US"/>
              <a:t>图 7 (b) 显示了 Gloo 后端的相同测量结果。结果与 NCCL 后端有两个不同之处，</a:t>
            </a:r>
            <a:r>
              <a:rPr lang="zh-CN" altLang="en-US" b="1"/>
              <a:t>1）</a:t>
            </a:r>
            <a:r>
              <a:rPr lang="zh-CN" altLang="en-US"/>
              <a:t>每次迭代延迟落入较大范围，</a:t>
            </a:r>
            <a:r>
              <a:rPr lang="zh-CN" altLang="en-US" b="1"/>
              <a:t>2）</a:t>
            </a:r>
            <a:r>
              <a:rPr lang="zh-CN" altLang="en-US"/>
              <a:t>与 10MB 和 25MB 相比，5MB 存储桶大小获得了更高的速度。第一个差异与图6(b)相符。为了理解第二个差异</a:t>
            </a:r>
            <a:endParaRPr lang="zh-CN" altLang="en-US"/>
          </a:p>
          <a:p>
            <a:endParaRPr lang="zh-CN" altLang="en-US"/>
          </a:p>
          <a:p>
            <a:r>
              <a:rPr lang="zh-CN" altLang="en-US"/>
              <a:t>图 8 (a) 和 (b) 都表明，与 16 个 GPU 相比，0MB 存储桶大小会导致 32 个 GPU 上的每次迭代延迟明显更长，因为较大集群上的逐梯度减少预计会更慢。但是，当存储桶大小设置为 5MB 以上时，从 16 个 GPU 扩展到 32 个 GPU 不会导致明显的速度下降。这可能是因为，尽管单个 AllReduce 操作预计会较慢，但异步执行和并行性可能有助于隐藏整体延迟。</a:t>
            </a:r>
            <a:endParaRPr lang="zh-CN" altLang="en-US"/>
          </a:p>
          <a:p>
            <a:r>
              <a:rPr lang="zh-CN" altLang="en-US"/>
              <a:t>对于不同张量大小的 Gloo AllReduce 延迟。很明显，当桶大小大于 512KB 时，AllReduce 总时间在同一水平上波动。因此，Gloo 后端超过 512KB 的更大存储桶大小只会意味着更长的梯度等待时间，从而导致每次迭代延迟更长。图 7（c）和（d）显示了 BERT 模型的测量结果。由于 BERT 模型包含的参数比 ResNet50 多 15 倍，直观地说，它应该受益于更大的存储桶</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使用 NCCL 和 Gloo 后端在共享权利中的多达 256 个 GPU 上测量 ResNet50 和 BERT 的每次迭代训练延迟。结果如图 9 所示。X 轴是 GPU 数量，Y 轴是延迟。图 9 (a) 显示每次迭代延迟随着横向扩展而稳定增加。</a:t>
            </a:r>
            <a:endParaRPr lang="zh-CN" altLang="en-US"/>
          </a:p>
          <a:p>
            <a:r>
              <a:rPr lang="zh-CN" altLang="en-US"/>
              <a:t>对于 BERT 模型，由于模型尺寸较大，每次迭代延迟显着增加。另一个观察结果是，与图 9 (c) 中的 32GPU 情况相比，16-GPU 情况的每次迭代延迟更长。我们怀疑这是因为 16-GPU 实验的链路速度缓慢或拥塞，或者共享权利中存在其他工作流程与我们的作业竞争资源。图 9 (b) 和 (d) 显示了 Gloo 后端的结果，当使用 256 个 GPU 时，ResNet 的每次迭代减速约为 3 倍，BERT 的每次迭代减速约为 6 倍。模型尺寸越大，训练速度越差，表明在本实验中使用 Gloo 后端时，</a:t>
            </a:r>
            <a:r>
              <a:rPr lang="zh-CN" altLang="en-US" b="1"/>
              <a:t>网络是瓶颈资源</a:t>
            </a:r>
            <a:r>
              <a:rPr lang="zh-CN" altLang="en-US"/>
              <a:t>。</a:t>
            </a:r>
            <a:endParaRPr lang="zh-CN" altLang="en-US"/>
          </a:p>
          <a:p>
            <a:r>
              <a:rPr lang="zh-CN" altLang="en-US"/>
              <a:t>图 10 描绘了每 1、2、4 和 8 次迭代进行梯度缩减的平均每次迭代延迟。为了直观地比较该方法的有效性，我们将同一模型和后端组合的不同跳跃配置合并到同一张图中。当每 8 次迭代进行梯度同步时，NCCL 和 Gloo 上的 ResNet50 在使用 256 个 GPU 时速度分别提高了 38% 和 57%。当从 128 缩放到 256 时，NCCL 后端的延迟会突然跳跃，该图中显示的所有实验都会发生这种情况。我们认为这是由于 128-GPU 实验中未包含的 256 个节点中的一些节点之间的链路缓慢或拥塞造成的。</a:t>
            </a:r>
            <a:endParaRPr lang="zh-CN" altLang="en-US"/>
          </a:p>
          <a:p>
            <a:endParaRPr lang="zh-CN" altLang="en-US"/>
          </a:p>
          <a:p>
            <a:r>
              <a:rPr lang="zh-CN" altLang="en-US"/>
              <a:t>MNIST  数据集来训练 ResNet。学习率设置为 0.02，批量大小为 8。结果如图 11（a）所示，其中仅包含 NCCL 后端的测量，因为通信层不会改变收敛速度。 X 轴是迭代次数，Y 轴是损失。</a:t>
            </a:r>
            <a:endParaRPr lang="zh-CN" altLang="en-US"/>
          </a:p>
          <a:p>
            <a:r>
              <a:rPr lang="zh-CN" altLang="en-US"/>
              <a:t>不同步会影响最终的训练损失。这是因为大批量大小和不同步会导致连续通信和优化器步骤之间累积更多梯度，这隐含地需要使用较小的学习率。总之，当正确地跳过同步时，DDP 获得了接近线性的可扩展性，并且精度损失可以忽略不计。</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使用多个进程组来解决进程组后端实现中微妙的固有</a:t>
            </a:r>
            <a:r>
              <a:rPr lang="zh-CN" altLang="en-US"/>
              <a:t>内在并发限制。</a:t>
            </a:r>
            <a:endParaRPr lang="zh-CN" altLang="en-US"/>
          </a:p>
          <a:p>
            <a:r>
              <a:rPr lang="zh-CN" altLang="en-US"/>
              <a:t>绘制了使用1、3和5个NCCL或GLOO进程组的轮询进程组的每次迭代等待时间，其中RRX表示具有x个进程组实例的轮询。在NCCL后端的ResNet50上，不同数量的进程组的差异可以忽略不计，这意味着对于ResNet50这样相对较小的机型来说，</a:t>
            </a:r>
            <a:r>
              <a:rPr lang="zh-CN" altLang="en-US" b="1"/>
              <a:t>带宽不是瓶颈资源</a:t>
            </a:r>
            <a:r>
              <a:rPr lang="zh-CN" altLang="en-US"/>
              <a:t>。在Gloo上的ResNet50中可以观察到显著的差异，其中rr3始终优于rr1。最显著的加速出现在具有NCCL后端的BERT模型中，与16个GPU上的Rr1相比，rr3的加速比达到33%，这表明一个NCCL组无法饱和链路容量</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接下来，我们讲一讲本文的经验总结及相关工作</a:t>
            </a:r>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经验总结方面，</a:t>
            </a:r>
            <a:r>
              <a:rPr lang="zh-CN" altLang="zh-CN" sz="1800" dirty="0">
                <a:effectLst/>
                <a:ea typeface="等线" panose="02010600030101010101" charset="-122"/>
                <a:cs typeface="Times New Roman" panose="02020603050405020304" pitchFamily="18" charset="0"/>
              </a:rPr>
              <a:t>根据我们的观察，没有一种配置可以适用于所有用例，因为它高度依赖于模型大小、模型结构、网络链接带宽等。然而，在单个配置维度上，我们总结了</a:t>
            </a:r>
            <a:r>
              <a:rPr lang="zh-CN" altLang="en-US" sz="1800" dirty="0">
                <a:effectLst/>
                <a:ea typeface="等线" panose="02010600030101010101" charset="-122"/>
                <a:cs typeface="Times New Roman" panose="02020603050405020304" pitchFamily="18" charset="0"/>
              </a:rPr>
              <a:t>以下三点：</a:t>
            </a:r>
            <a:endParaRPr lang="en-US" altLang="zh-CN" dirty="0"/>
          </a:p>
          <a:p>
            <a:r>
              <a:rPr lang="zh-CN" altLang="en-US" dirty="0"/>
              <a:t>第一点是</a:t>
            </a:r>
            <a:r>
              <a:rPr lang="zh-CN" altLang="zh-CN" sz="1800" dirty="0">
                <a:effectLst/>
                <a:ea typeface="等线" panose="02010600030101010101" charset="-122"/>
                <a:cs typeface="Times New Roman" panose="02020603050405020304" pitchFamily="18" charset="0"/>
              </a:rPr>
              <a:t>通信后端</a:t>
            </a:r>
            <a:r>
              <a:rPr lang="zh-CN" altLang="en-US" sz="1800" dirty="0">
                <a:effectLst/>
                <a:ea typeface="等线" panose="02010600030101010101" charset="-122"/>
                <a:cs typeface="Times New Roman" panose="02020603050405020304" pitchFamily="18" charset="0"/>
              </a:rPr>
              <a:t>。</a:t>
            </a:r>
            <a:r>
              <a:rPr lang="zh-CN" altLang="zh-CN" sz="1800" dirty="0">
                <a:effectLst/>
                <a:ea typeface="等线" panose="02010600030101010101" charset="-122"/>
                <a:cs typeface="Times New Roman" panose="02020603050405020304" pitchFamily="18" charset="0"/>
              </a:rPr>
              <a:t>在大多数用例中，</a:t>
            </a:r>
            <a:r>
              <a:rPr lang="en-US" altLang="zh-CN" sz="1800" dirty="0">
                <a:effectLst/>
                <a:ea typeface="等线" panose="02010600030101010101" charset="-122"/>
                <a:cs typeface="Times New Roman" panose="02020603050405020304" pitchFamily="18" charset="0"/>
              </a:rPr>
              <a:t>NCCL</a:t>
            </a:r>
            <a:r>
              <a:rPr lang="zh-CN" altLang="zh-CN" sz="1800" dirty="0">
                <a:effectLst/>
                <a:ea typeface="等线" panose="02010600030101010101" charset="-122"/>
                <a:cs typeface="Times New Roman" panose="02020603050405020304" pitchFamily="18" charset="0"/>
              </a:rPr>
              <a:t>比</a:t>
            </a:r>
            <a:r>
              <a:rPr lang="en-US" altLang="zh-CN" sz="1800" dirty="0" err="1">
                <a:effectLst/>
                <a:ea typeface="等线" panose="02010600030101010101" charset="-122"/>
                <a:cs typeface="Times New Roman" panose="02020603050405020304" pitchFamily="18" charset="0"/>
              </a:rPr>
              <a:t>Gloo</a:t>
            </a:r>
            <a:r>
              <a:rPr lang="zh-CN" altLang="zh-CN" sz="1800" dirty="0">
                <a:effectLst/>
                <a:ea typeface="等线" panose="02010600030101010101" charset="-122"/>
                <a:cs typeface="Times New Roman" panose="02020603050405020304" pitchFamily="18" charset="0"/>
              </a:rPr>
              <a:t>快得多。</a:t>
            </a:r>
            <a:r>
              <a:rPr lang="zh-CN" altLang="en-US" sz="1800" dirty="0">
                <a:effectLst/>
                <a:ea typeface="等线" panose="02010600030101010101" charset="-122"/>
                <a:cs typeface="Times New Roman" panose="02020603050405020304" pitchFamily="18" charset="0"/>
              </a:rPr>
              <a:t>所以</a:t>
            </a:r>
            <a:r>
              <a:rPr lang="zh-CN" altLang="zh-CN" sz="1800" dirty="0">
                <a:effectLst/>
                <a:ea typeface="等线" panose="02010600030101010101" charset="-122"/>
                <a:cs typeface="Times New Roman" panose="02020603050405020304" pitchFamily="18" charset="0"/>
              </a:rPr>
              <a:t>当可用时，应该寻求使用</a:t>
            </a:r>
            <a:r>
              <a:rPr lang="en-US" altLang="zh-CN" sz="1800" dirty="0">
                <a:effectLst/>
                <a:ea typeface="等线" panose="02010600030101010101" charset="-122"/>
                <a:cs typeface="Times New Roman" panose="02020603050405020304" pitchFamily="18" charset="0"/>
              </a:rPr>
              <a:t>NCCL</a:t>
            </a:r>
            <a:r>
              <a:rPr lang="zh-CN" altLang="zh-CN" sz="1800" dirty="0">
                <a:effectLst/>
                <a:ea typeface="等线" panose="02010600030101010101" charset="-122"/>
                <a:cs typeface="Times New Roman" panose="02020603050405020304" pitchFamily="18" charset="0"/>
              </a:rPr>
              <a:t>作为主要的集体通信后端。</a:t>
            </a:r>
            <a:endParaRPr lang="en-US" altLang="zh-CN" sz="1800" dirty="0">
              <a:effectLst/>
              <a:ea typeface="等线" panose="02010600030101010101" charset="-122"/>
              <a:cs typeface="Times New Roman" panose="02020603050405020304" pitchFamily="18" charset="0"/>
            </a:endParaRPr>
          </a:p>
          <a:p>
            <a:r>
              <a:rPr lang="zh-CN" altLang="en-US" sz="1800" dirty="0">
                <a:effectLst/>
                <a:ea typeface="等线" panose="02010600030101010101" charset="-122"/>
                <a:cs typeface="Times New Roman" panose="02020603050405020304" pitchFamily="18" charset="0"/>
              </a:rPr>
              <a:t>第二</a:t>
            </a:r>
            <a:r>
              <a:rPr lang="zh-CN" altLang="en-US" sz="1800" dirty="0"/>
              <a:t>点</a:t>
            </a:r>
            <a:r>
              <a:rPr lang="zh-CN" altLang="en-US" sz="1800" dirty="0">
                <a:effectLst/>
                <a:ea typeface="等线" panose="02010600030101010101" charset="-122"/>
                <a:cs typeface="Times New Roman" panose="02020603050405020304" pitchFamily="18" charset="0"/>
              </a:rPr>
              <a:t>是</a:t>
            </a:r>
            <a:r>
              <a:rPr lang="zh-CN" altLang="zh-CN" sz="1800" dirty="0">
                <a:effectLst/>
                <a:ea typeface="等线" panose="02010600030101010101" charset="-122"/>
                <a:cs typeface="Times New Roman" panose="02020603050405020304" pitchFamily="18" charset="0"/>
              </a:rPr>
              <a:t>存储桶大小</a:t>
            </a:r>
            <a:r>
              <a:rPr lang="zh-CN" altLang="en-US" sz="1800" dirty="0">
                <a:effectLst/>
                <a:ea typeface="等线" panose="02010600030101010101" charset="-122"/>
                <a:cs typeface="Times New Roman" panose="02020603050405020304" pitchFamily="18" charset="0"/>
              </a:rPr>
              <a:t>。</a:t>
            </a:r>
            <a:r>
              <a:rPr lang="zh-CN" altLang="zh-CN" sz="1800" dirty="0">
                <a:effectLst/>
                <a:ea typeface="等线" panose="02010600030101010101" charset="-122"/>
                <a:cs typeface="Times New Roman" panose="02020603050405020304" pitchFamily="18" charset="0"/>
              </a:rPr>
              <a:t>存储桶大小过大或过小都会影响通信性能。最佳值</a:t>
            </a:r>
            <a:r>
              <a:rPr lang="zh-CN" altLang="en-US" sz="1800" dirty="0">
                <a:effectLst/>
                <a:ea typeface="等线" panose="02010600030101010101" charset="-122"/>
                <a:cs typeface="Times New Roman" panose="02020603050405020304" pitchFamily="18" charset="0"/>
              </a:rPr>
              <a:t>应</a:t>
            </a:r>
            <a:r>
              <a:rPr lang="zh-CN" altLang="zh-CN" sz="1800" dirty="0">
                <a:effectLst/>
                <a:ea typeface="等线" panose="02010600030101010101" charset="-122"/>
                <a:cs typeface="Times New Roman" panose="02020603050405020304" pitchFamily="18" charset="0"/>
              </a:rPr>
              <a:t>介于两者之间，</a:t>
            </a:r>
            <a:r>
              <a:rPr lang="zh-CN" altLang="en-US" sz="1800" dirty="0">
                <a:effectLst/>
                <a:ea typeface="等线" panose="02010600030101010101" charset="-122"/>
                <a:cs typeface="Times New Roman" panose="02020603050405020304" pitchFamily="18" charset="0"/>
              </a:rPr>
              <a:t>并且</a:t>
            </a:r>
            <a:r>
              <a:rPr lang="zh-CN" altLang="zh-CN" sz="1800" dirty="0">
                <a:effectLst/>
                <a:ea typeface="等线" panose="02010600030101010101" charset="-122"/>
                <a:cs typeface="Times New Roman" panose="02020603050405020304" pitchFamily="18" charset="0"/>
              </a:rPr>
              <a:t>取决于所采用的通信后端类型。最优的桶大小可能会随着模型的大小以次线性的方式增加。</a:t>
            </a:r>
            <a:endParaRPr lang="en-US" altLang="zh-CN" sz="1800" dirty="0">
              <a:effectLst/>
              <a:ea typeface="等线" panose="02010600030101010101" charset="-122"/>
              <a:cs typeface="Times New Roman" panose="02020603050405020304" pitchFamily="18" charset="0"/>
            </a:endParaRPr>
          </a:p>
          <a:p>
            <a:r>
              <a:rPr lang="zh-CN" altLang="en-US" sz="1800" dirty="0">
                <a:effectLst/>
                <a:ea typeface="等线" panose="02010600030101010101" charset="-122"/>
                <a:cs typeface="Times New Roman" panose="02020603050405020304" pitchFamily="18" charset="0"/>
              </a:rPr>
              <a:t>第三</a:t>
            </a:r>
            <a:r>
              <a:rPr lang="zh-CN" altLang="en-US" sz="1800" dirty="0"/>
              <a:t>点</a:t>
            </a:r>
            <a:r>
              <a:rPr lang="zh-CN" altLang="en-US" sz="1800" dirty="0">
                <a:effectLst/>
                <a:ea typeface="等线" panose="02010600030101010101" charset="-122"/>
                <a:cs typeface="Times New Roman" panose="02020603050405020304" pitchFamily="18" charset="0"/>
              </a:rPr>
              <a:t>是</a:t>
            </a:r>
            <a:r>
              <a:rPr lang="zh-CN" altLang="zh-CN" sz="1800" dirty="0">
                <a:effectLst/>
                <a:ea typeface="等线" panose="02010600030101010101" charset="-122"/>
                <a:cs typeface="Times New Roman" panose="02020603050405020304" pitchFamily="18" charset="0"/>
              </a:rPr>
              <a:t>资源分配</a:t>
            </a:r>
            <a:r>
              <a:rPr lang="zh-CN" altLang="en-US" sz="1800" dirty="0">
                <a:effectLst/>
                <a:ea typeface="等线" panose="02010600030101010101" charset="-122"/>
                <a:cs typeface="Times New Roman" panose="02020603050405020304" pitchFamily="18" charset="0"/>
              </a:rPr>
              <a:t>。</a:t>
            </a:r>
            <a:r>
              <a:rPr lang="zh-CN" altLang="zh-CN" sz="1800" dirty="0">
                <a:effectLst/>
                <a:ea typeface="等线" panose="02010600030101010101" charset="-122"/>
                <a:cs typeface="Times New Roman" panose="02020603050405020304" pitchFamily="18" charset="0"/>
              </a:rPr>
              <a:t>当跨机器边界扩展模型时，如果跨机器的带宽明显低于同一机器</a:t>
            </a:r>
            <a:r>
              <a:rPr lang="en-US" altLang="zh-CN" sz="1800" dirty="0" err="1">
                <a:effectLst/>
                <a:ea typeface="等线" panose="02010600030101010101" charset="-122"/>
                <a:cs typeface="Times New Roman" panose="02020603050405020304" pitchFamily="18" charset="0"/>
              </a:rPr>
              <a:t>gpu</a:t>
            </a:r>
            <a:r>
              <a:rPr lang="zh-CN" altLang="zh-CN" sz="1800" dirty="0">
                <a:effectLst/>
                <a:ea typeface="等线" panose="02010600030101010101" charset="-122"/>
                <a:cs typeface="Times New Roman" panose="02020603050405020304" pitchFamily="18" charset="0"/>
              </a:rPr>
              <a:t>之间的带宽，则</a:t>
            </a:r>
            <a:r>
              <a:rPr lang="en-US" altLang="zh-CN" sz="1800" dirty="0">
                <a:effectLst/>
                <a:ea typeface="等线" panose="02010600030101010101" charset="-122"/>
                <a:cs typeface="Times New Roman" panose="02020603050405020304" pitchFamily="18" charset="0"/>
              </a:rPr>
              <a:t>NCCL</a:t>
            </a:r>
            <a:r>
              <a:rPr lang="zh-CN" altLang="zh-CN" sz="1800" dirty="0">
                <a:effectLst/>
                <a:ea typeface="等线" panose="02010600030101010101" charset="-122"/>
                <a:cs typeface="Times New Roman" panose="02020603050405020304" pitchFamily="18" charset="0"/>
              </a:rPr>
              <a:t>后端会显着减慢。在这种情况下，建议将</a:t>
            </a:r>
            <a:r>
              <a:rPr lang="en-US" altLang="zh-CN" sz="1800" dirty="0">
                <a:effectLst/>
                <a:ea typeface="等线" panose="02010600030101010101" charset="-122"/>
                <a:cs typeface="Times New Roman" panose="02020603050405020304" pitchFamily="18" charset="0"/>
              </a:rPr>
              <a:t>DDP</a:t>
            </a:r>
            <a:r>
              <a:rPr lang="zh-CN" altLang="zh-CN" sz="1800" dirty="0">
                <a:effectLst/>
                <a:ea typeface="等线" panose="02010600030101010101" charset="-122"/>
                <a:cs typeface="Times New Roman" panose="02020603050405020304" pitchFamily="18" charset="0"/>
              </a:rPr>
              <a:t>（分布式数据并行）组保持在同一台机器中。如果训练需要更大的规模，</a:t>
            </a:r>
            <a:r>
              <a:rPr lang="zh-CN" altLang="en-US" sz="1800" dirty="0">
                <a:effectLst/>
                <a:ea typeface="等线" panose="02010600030101010101" charset="-122"/>
                <a:cs typeface="Times New Roman" panose="02020603050405020304" pitchFamily="18" charset="0"/>
              </a:rPr>
              <a:t>在</a:t>
            </a:r>
            <a:r>
              <a:rPr lang="zh-CN" altLang="zh-CN" sz="1800" dirty="0">
                <a:effectLst/>
                <a:ea typeface="等线" panose="02010600030101010101" charset="-122"/>
                <a:cs typeface="Times New Roman" panose="02020603050405020304" pitchFamily="18" charset="0"/>
              </a:rPr>
              <a:t>它达到可接受的收敛速度</a:t>
            </a:r>
            <a:r>
              <a:rPr lang="zh-CN" altLang="en-US" sz="1800" dirty="0">
                <a:effectLst/>
                <a:ea typeface="等线" panose="02010600030101010101" charset="-122"/>
                <a:cs typeface="Times New Roman" panose="02020603050405020304" pitchFamily="18" charset="0"/>
              </a:rPr>
              <a:t>前提下，</a:t>
            </a:r>
            <a:r>
              <a:rPr lang="zh-CN" altLang="zh-CN" sz="1800" dirty="0">
                <a:effectLst/>
                <a:ea typeface="等线" panose="02010600030101010101" charset="-122"/>
                <a:cs typeface="Times New Roman" panose="02020603050405020304" pitchFamily="18" charset="0"/>
              </a:rPr>
              <a:t>开发人员可以探索启用不同步模式。</a:t>
            </a:r>
            <a:endParaRPr lang="en-US" altLang="zh-CN" sz="1800" dirty="0">
              <a:effectLst/>
              <a:ea typeface="等线" panose="02010600030101010101" charset="-122"/>
              <a:cs typeface="Times New Roman" panose="02020603050405020304" pitchFamily="18" charset="0"/>
            </a:endParaRPr>
          </a:p>
          <a:p>
            <a:endParaRPr lang="en-US" altLang="zh-CN" dirty="0"/>
          </a:p>
          <a:p>
            <a:r>
              <a:rPr lang="zh-CN" altLang="en-US" dirty="0"/>
              <a:t>改进点方面，我们也总结了三点：梯度序预测、层删除以及梯度压缩。由于时间原因就不展开说明了。</a:t>
            </a:r>
            <a:endParaRPr lang="en-US" altLang="zh-CN" dirty="0"/>
          </a:p>
          <a:p>
            <a:r>
              <a:rPr lang="zh-CN" altLang="en-US" dirty="0"/>
              <a:t>有时间的话可以讲讲：</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梯度序预测：</a:t>
            </a:r>
            <a:r>
              <a:rPr lang="zh-CN" altLang="zh-CN" sz="1800" kern="100" dirty="0">
                <a:effectLst/>
                <a:latin typeface="等线" panose="02010600030101010101" charset="-122"/>
                <a:ea typeface="等线" panose="02010600030101010101" charset="-122"/>
                <a:cs typeface="Times New Roman" panose="02020603050405020304" pitchFamily="18" charset="0"/>
              </a:rPr>
              <a:t>虽然</a:t>
            </a:r>
            <a:r>
              <a:rPr lang="en-US" altLang="zh-CN" sz="1800" kern="100" dirty="0">
                <a:effectLst/>
                <a:latin typeface="等线" panose="02010600030101010101" charset="-122"/>
                <a:ea typeface="等线" panose="02010600030101010101" charset="-122"/>
                <a:cs typeface="Times New Roman" panose="02020603050405020304" pitchFamily="18" charset="0"/>
              </a:rPr>
              <a:t>DDP</a:t>
            </a:r>
            <a:r>
              <a:rPr lang="zh-CN" altLang="zh-CN" sz="1800" kern="100" dirty="0">
                <a:effectLst/>
                <a:latin typeface="等线" panose="02010600030101010101" charset="-122"/>
                <a:ea typeface="等线" panose="02010600030101010101" charset="-122"/>
                <a:cs typeface="Times New Roman" panose="02020603050405020304" pitchFamily="18" charset="0"/>
              </a:rPr>
              <a:t>在</a:t>
            </a:r>
            <a:r>
              <a:rPr lang="zh-CN" altLang="en-US" sz="1800" kern="100" dirty="0">
                <a:effectLst/>
                <a:latin typeface="等线" panose="02010600030101010101" charset="-122"/>
                <a:ea typeface="等线" panose="02010600030101010101" charset="-122"/>
                <a:cs typeface="Times New Roman" panose="02020603050405020304" pitchFamily="18" charset="0"/>
              </a:rPr>
              <a:t>运行</a:t>
            </a:r>
            <a:r>
              <a:rPr lang="zh-CN" altLang="zh-CN" sz="1800" kern="100" dirty="0">
                <a:effectLst/>
                <a:latin typeface="等线" panose="02010600030101010101" charset="-122"/>
                <a:ea typeface="等线" panose="02010600030101010101" charset="-122"/>
                <a:cs typeface="Times New Roman" panose="02020603050405020304" pitchFamily="18" charset="0"/>
              </a:rPr>
              <a:t>时不能确定地检测到所有参数的后向计算顺序，但在实际应用中，顺序通常不会发生频繁的变化。一个可行的解决方案是使用</a:t>
            </a:r>
            <a:r>
              <a:rPr lang="en-US" altLang="zh-CN" sz="1800" kern="100" dirty="0" err="1">
                <a:effectLst/>
                <a:latin typeface="等线" panose="02010600030101010101" charset="-122"/>
                <a:ea typeface="等线" panose="02010600030101010101" charset="-122"/>
                <a:cs typeface="Times New Roman" panose="02020603050405020304" pitchFamily="18" charset="0"/>
              </a:rPr>
              <a:t>autograd</a:t>
            </a:r>
            <a:r>
              <a:rPr lang="en-US" altLang="zh-CN" sz="1800" kern="100" dirty="0">
                <a:effectLst/>
                <a:latin typeface="等线" panose="02010600030101010101" charset="-122"/>
                <a:ea typeface="等线" panose="02010600030101010101" charset="-122"/>
                <a:cs typeface="Times New Roman" panose="02020603050405020304" pitchFamily="18" charset="0"/>
              </a:rPr>
              <a:t> hooks</a:t>
            </a:r>
            <a:r>
              <a:rPr lang="zh-CN" altLang="en-US" sz="1800" kern="100" dirty="0">
                <a:effectLst/>
                <a:latin typeface="等线" panose="02010600030101010101" charset="-122"/>
                <a:ea typeface="等线" panose="02010600030101010101" charset="-122"/>
                <a:cs typeface="Times New Roman" panose="02020603050405020304" pitchFamily="18" charset="0"/>
              </a:rPr>
              <a:t>（</a:t>
            </a:r>
            <a:r>
              <a:rPr lang="zh-CN" altLang="zh-CN" sz="1800" kern="100" dirty="0">
                <a:effectLst/>
                <a:latin typeface="等线" panose="02010600030101010101" charset="-122"/>
                <a:ea typeface="等线" panose="02010600030101010101" charset="-122"/>
                <a:cs typeface="Times New Roman" panose="02020603050405020304" pitchFamily="18" charset="0"/>
              </a:rPr>
              <a:t>自动求导钩子</a:t>
            </a:r>
            <a:r>
              <a:rPr lang="zh-CN" altLang="en-US" sz="1800" kern="100" dirty="0">
                <a:effectLst/>
                <a:latin typeface="等线" panose="02010600030101010101" charset="-122"/>
                <a:ea typeface="等线" panose="02010600030101010101" charset="-122"/>
                <a:cs typeface="Times New Roman" panose="02020603050405020304" pitchFamily="18" charset="0"/>
              </a:rPr>
              <a:t>）</a:t>
            </a:r>
            <a:r>
              <a:rPr lang="zh-CN" altLang="zh-CN" sz="1800" kern="100" dirty="0">
                <a:effectLst/>
                <a:latin typeface="等线" panose="02010600030101010101" charset="-122"/>
                <a:ea typeface="等线" panose="02010600030101010101" charset="-122"/>
                <a:cs typeface="Times New Roman" panose="02020603050405020304" pitchFamily="18" charset="0"/>
              </a:rPr>
              <a:t>跟踪向后的顺序，并相应地更新参数到桶映射。由于桶的重新分配会带来明显的开销，所以应该尽量少做。</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r>
              <a:rPr lang="zh-CN" altLang="en-US" dirty="0"/>
              <a:t>层删除：</a:t>
            </a:r>
            <a:r>
              <a:rPr lang="zh-CN" altLang="zh-CN" sz="1800" dirty="0">
                <a:effectLst/>
                <a:ea typeface="等线" panose="02010600030101010101" charset="-122"/>
                <a:cs typeface="Times New Roman" panose="02020603050405020304" pitchFamily="18" charset="0"/>
              </a:rPr>
              <a:t>一种加速训练和避免过拟合的技术</a:t>
            </a:r>
            <a:r>
              <a:rPr lang="zh-CN" altLang="en-US" sz="1800" dirty="0">
                <a:effectLst/>
                <a:ea typeface="等线" panose="02010600030101010101" charset="-122"/>
                <a:cs typeface="Times New Roman" panose="02020603050405020304" pitchFamily="18" charset="0"/>
              </a:rPr>
              <a:t>。即</a:t>
            </a:r>
            <a:r>
              <a:rPr lang="zh-CN" altLang="zh-CN" sz="1800" dirty="0">
                <a:effectLst/>
                <a:ea typeface="等线" panose="02010600030101010101" charset="-122"/>
                <a:cs typeface="Times New Roman" panose="02020603050405020304" pitchFamily="18" charset="0"/>
              </a:rPr>
              <a:t>在前传过程中随机丢层</a:t>
            </a:r>
            <a:r>
              <a:rPr lang="zh-CN" altLang="en-US" sz="1800" dirty="0">
                <a:effectLst/>
                <a:ea typeface="等线" panose="02010600030101010101" charset="-122"/>
                <a:cs typeface="Times New Roman" panose="02020603050405020304" pitchFamily="18" charset="0"/>
              </a:rPr>
              <a:t>。</a:t>
            </a:r>
            <a:endParaRPr lang="en-US" altLang="zh-CN" sz="1800" dirty="0">
              <a:effectLst/>
              <a:ea typeface="等线" panose="02010600030101010101" charset="-122"/>
              <a:cs typeface="Times New Roman" panose="02020603050405020304" pitchFamily="18" charset="0"/>
            </a:endParaRPr>
          </a:p>
          <a:p>
            <a:r>
              <a:rPr lang="zh-CN" altLang="en-US" sz="1800" dirty="0"/>
              <a:t>梯度压缩：以期达到</a:t>
            </a:r>
            <a:r>
              <a:rPr lang="zh-CN" altLang="zh-CN" sz="1800" dirty="0">
                <a:effectLst/>
                <a:ea typeface="等线" panose="02010600030101010101" charset="-122"/>
                <a:cs typeface="Times New Roman" panose="02020603050405020304" pitchFamily="18" charset="0"/>
              </a:rPr>
              <a:t>减少通信数据量</a:t>
            </a:r>
            <a:r>
              <a:rPr lang="zh-CN" altLang="en-US" sz="1800" dirty="0">
                <a:effectLst/>
                <a:ea typeface="等线" panose="02010600030101010101" charset="-122"/>
                <a:cs typeface="Times New Roman" panose="02020603050405020304" pitchFamily="18" charset="0"/>
              </a:rPr>
              <a:t>的目的。</a:t>
            </a:r>
            <a:r>
              <a:rPr lang="zh-CN" altLang="zh-CN" sz="1800" dirty="0">
                <a:effectLst/>
                <a:ea typeface="等线" panose="02010600030101010101" charset="-122"/>
                <a:cs typeface="Times New Roman" panose="02020603050405020304" pitchFamily="18" charset="0"/>
              </a:rPr>
              <a:t>梯度的绝对值通常很小，这可能不需要</a:t>
            </a:r>
            <a:r>
              <a:rPr lang="en-US" altLang="zh-CN" sz="1800" dirty="0">
                <a:effectLst/>
                <a:ea typeface="等线" panose="02010600030101010101" charset="-122"/>
                <a:cs typeface="Times New Roman" panose="02020603050405020304" pitchFamily="18" charset="0"/>
              </a:rPr>
              <a:t>float32</a:t>
            </a:r>
            <a:r>
              <a:rPr lang="zh-CN" altLang="zh-CN" sz="1800" dirty="0">
                <a:effectLst/>
                <a:ea typeface="等线" panose="02010600030101010101" charset="-122"/>
                <a:cs typeface="Times New Roman" panose="02020603050405020304" pitchFamily="18" charset="0"/>
              </a:rPr>
              <a:t>或</a:t>
            </a:r>
            <a:r>
              <a:rPr lang="en-US" altLang="zh-CN" sz="1800" dirty="0">
                <a:effectLst/>
                <a:ea typeface="等线" panose="02010600030101010101" charset="-122"/>
                <a:cs typeface="Times New Roman" panose="02020603050405020304" pitchFamily="18" charset="0"/>
              </a:rPr>
              <a:t>float64</a:t>
            </a:r>
            <a:r>
              <a:rPr lang="zh-CN" altLang="zh-CN" sz="1800" dirty="0">
                <a:effectLst/>
                <a:ea typeface="等线" panose="02010600030101010101" charset="-122"/>
                <a:cs typeface="Times New Roman" panose="02020603050405020304" pitchFamily="18" charset="0"/>
              </a:rPr>
              <a:t>类型。当</a:t>
            </a:r>
            <a:r>
              <a:rPr lang="en-US" altLang="zh-CN" sz="1800" dirty="0">
                <a:effectLst/>
                <a:ea typeface="等线" panose="02010600030101010101" charset="-122"/>
                <a:cs typeface="Times New Roman" panose="02020603050405020304" pitchFamily="18" charset="0"/>
              </a:rPr>
              <a:t>DDP</a:t>
            </a:r>
            <a:r>
              <a:rPr lang="zh-CN" altLang="zh-CN" sz="1800" dirty="0">
                <a:effectLst/>
                <a:ea typeface="等线" panose="02010600030101010101" charset="-122"/>
                <a:cs typeface="Times New Roman" panose="02020603050405020304" pitchFamily="18" charset="0"/>
              </a:rPr>
              <a:t>使用参数类型作为梯度类型，特别是当模型接近收敛时，可能会</a:t>
            </a:r>
            <a:r>
              <a:rPr lang="zh-CN" altLang="en-US" sz="1800" dirty="0">
                <a:effectLst/>
                <a:ea typeface="等线" panose="02010600030101010101" charset="-122"/>
                <a:cs typeface="Times New Roman" panose="02020603050405020304" pitchFamily="18" charset="0"/>
              </a:rPr>
              <a:t>导致梯度</a:t>
            </a:r>
            <a:r>
              <a:rPr lang="zh-CN" altLang="zh-CN" sz="1800" dirty="0">
                <a:effectLst/>
                <a:ea typeface="等线" panose="02010600030101010101" charset="-122"/>
                <a:cs typeface="Times New Roman" panose="02020603050405020304" pitchFamily="18" charset="0"/>
              </a:rPr>
              <a:t>变得过度。在这种情况下，自适应压缩</a:t>
            </a:r>
            <a:r>
              <a:rPr lang="zh-CN" altLang="en-US" sz="1800" dirty="0">
                <a:effectLst/>
                <a:ea typeface="等线" panose="02010600030101010101" charset="-122"/>
                <a:cs typeface="Times New Roman" panose="02020603050405020304" pitchFamily="18" charset="0"/>
              </a:rPr>
              <a:t>就</a:t>
            </a:r>
            <a:r>
              <a:rPr lang="zh-CN" altLang="zh-CN" sz="1800" dirty="0">
                <a:effectLst/>
                <a:ea typeface="等线" panose="02010600030101010101" charset="-122"/>
                <a:cs typeface="Times New Roman" panose="02020603050405020304" pitchFamily="18" charset="0"/>
              </a:rPr>
              <a:t>只以必要的精度通信梯度。</a:t>
            </a:r>
            <a:endParaRPr lang="en-US" altLang="zh-CN" sz="1800" dirty="0">
              <a:effectLst/>
              <a:ea typeface="等线" panose="02010600030101010101" charset="-122"/>
              <a:cs typeface="Times New Roman" panose="02020603050405020304" pitchFamily="18" charset="0"/>
            </a:endParaRP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接下来是</a:t>
            </a:r>
            <a:r>
              <a:rPr lang="en-US" altLang="zh-CN" dirty="0" err="1"/>
              <a:t>rw</a:t>
            </a:r>
            <a:r>
              <a:rPr lang="zh-CN" altLang="en-US" dirty="0"/>
              <a:t>，</a:t>
            </a:r>
            <a:r>
              <a:rPr lang="zh-CN" altLang="zh-CN" sz="1800" kern="100" dirty="0">
                <a:effectLst/>
                <a:latin typeface="等线" panose="02010600030101010101" charset="-122"/>
                <a:ea typeface="等线" panose="02010600030101010101" charset="-122"/>
                <a:cs typeface="Times New Roman" panose="02020603050405020304" pitchFamily="18" charset="0"/>
              </a:rPr>
              <a:t>分布式训练算法可以从不同的角度分为不同的类型。</a:t>
            </a:r>
            <a:r>
              <a:rPr lang="en-US" altLang="zh-CN" sz="1800" kern="100" dirty="0">
                <a:effectLst/>
                <a:latin typeface="等线" panose="02010600030101010101" charset="-122"/>
                <a:ea typeface="等线" panose="02010600030101010101" charset="-122"/>
                <a:cs typeface="Times New Roman" panose="02020603050405020304" pitchFamily="18" charset="0"/>
              </a:rPr>
              <a:t>Slide</a:t>
            </a:r>
            <a:r>
              <a:rPr lang="zh-CN" altLang="en-US" sz="1800" kern="100" dirty="0">
                <a:effectLst/>
                <a:latin typeface="等线" panose="02010600030101010101" charset="-122"/>
                <a:ea typeface="等线" panose="02010600030101010101" charset="-122"/>
                <a:cs typeface="Times New Roman" panose="02020603050405020304" pitchFamily="18" charset="0"/>
              </a:rPr>
              <a:t>上</a:t>
            </a:r>
            <a:r>
              <a:rPr lang="zh-CN" altLang="zh-CN" sz="1800" kern="100" dirty="0">
                <a:effectLst/>
                <a:latin typeface="等线" panose="02010600030101010101" charset="-122"/>
                <a:ea typeface="等线" panose="02010600030101010101" charset="-122"/>
                <a:cs typeface="Times New Roman" panose="02020603050405020304" pitchFamily="18" charset="0"/>
              </a:rPr>
              <a:t>是三种流行的分类。</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r>
              <a:rPr lang="zh-CN" altLang="zh-CN" sz="1800" dirty="0">
                <a:effectLst/>
                <a:ea typeface="等线" panose="02010600030101010101" charset="-122"/>
                <a:cs typeface="Times New Roman" panose="02020603050405020304" pitchFamily="18" charset="0"/>
              </a:rPr>
              <a:t>由于本文的重点是</a:t>
            </a:r>
            <a:r>
              <a:rPr lang="en-US" altLang="zh-CN" sz="1800" dirty="0">
                <a:effectLst/>
                <a:ea typeface="等线" panose="02010600030101010101" charset="-122"/>
                <a:cs typeface="Times New Roman" panose="02020603050405020304" pitchFamily="18" charset="0"/>
              </a:rPr>
              <a:t>DDP</a:t>
            </a:r>
            <a:r>
              <a:rPr lang="zh-CN" altLang="zh-CN" sz="1800" dirty="0">
                <a:effectLst/>
                <a:ea typeface="等线" panose="02010600030101010101" charset="-122"/>
                <a:cs typeface="Times New Roman" panose="02020603050405020304" pitchFamily="18" charset="0"/>
              </a:rPr>
              <a:t>，</a:t>
            </a:r>
            <a:r>
              <a:rPr lang="zh-CN" altLang="en-US" sz="1800" dirty="0">
                <a:effectLst/>
                <a:ea typeface="等线" panose="02010600030101010101" charset="-122"/>
                <a:cs typeface="Times New Roman" panose="02020603050405020304" pitchFamily="18" charset="0"/>
              </a:rPr>
              <a:t>所以在这里只</a:t>
            </a:r>
            <a:r>
              <a:rPr lang="zh-CN" altLang="zh-CN" sz="1800" dirty="0">
                <a:effectLst/>
                <a:ea typeface="等线" panose="02010600030101010101" charset="-122"/>
                <a:cs typeface="Times New Roman" panose="02020603050405020304" pitchFamily="18" charset="0"/>
              </a:rPr>
              <a:t>阐述</a:t>
            </a:r>
            <a:r>
              <a:rPr lang="zh-CN" altLang="en-US" sz="1800" dirty="0">
                <a:effectLst/>
                <a:ea typeface="等线" panose="02010600030101010101" charset="-122"/>
                <a:cs typeface="Times New Roman" panose="02020603050405020304" pitchFamily="18" charset="0"/>
              </a:rPr>
              <a:t>几个</a:t>
            </a:r>
            <a:r>
              <a:rPr lang="zh-CN" altLang="zh-CN" sz="1800" dirty="0">
                <a:effectLst/>
                <a:ea typeface="等线" panose="02010600030101010101" charset="-122"/>
                <a:cs typeface="Times New Roman" panose="02020603050405020304" pitchFamily="18" charset="0"/>
              </a:rPr>
              <a:t>同步</a:t>
            </a:r>
            <a:r>
              <a:rPr lang="zh-CN" altLang="en-US" sz="1800" dirty="0">
                <a:effectLst/>
                <a:ea typeface="等线" panose="02010600030101010101" charset="-122"/>
                <a:cs typeface="Times New Roman" panose="02020603050405020304" pitchFamily="18" charset="0"/>
              </a:rPr>
              <a:t>、</a:t>
            </a:r>
            <a:r>
              <a:rPr lang="zh-CN" altLang="zh-CN" sz="1800" dirty="0">
                <a:effectLst/>
                <a:ea typeface="等线" panose="02010600030101010101" charset="-122"/>
                <a:cs typeface="Times New Roman" panose="02020603050405020304" pitchFamily="18" charset="0"/>
              </a:rPr>
              <a:t>内部迭代和数据并行训练方案</a:t>
            </a:r>
            <a:r>
              <a:rPr lang="zh-CN" altLang="en-US" sz="1800" dirty="0">
                <a:effectLst/>
                <a:ea typeface="等线" panose="02010600030101010101" charset="-122"/>
                <a:cs typeface="Times New Roman" panose="02020603050405020304" pitchFamily="18" charset="0"/>
              </a:rPr>
              <a:t>的例子。</a:t>
            </a:r>
            <a:endParaRPr lang="en-US" altLang="zh-CN" sz="1800" dirty="0">
              <a:effectLst/>
              <a:ea typeface="等线" panose="02010600030101010101" charset="-122"/>
              <a:cs typeface="Times New Roman" panose="02020603050405020304" pitchFamily="18" charset="0"/>
            </a:endParaRPr>
          </a:p>
          <a:p>
            <a:endParaRPr lang="en-US" altLang="zh-CN" sz="1800" dirty="0">
              <a:effectLst/>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effectLst/>
                <a:ea typeface="等线" panose="02010600030101010101" charset="-122"/>
                <a:cs typeface="Times New Roman" panose="02020603050405020304" pitchFamily="18" charset="0"/>
              </a:rPr>
              <a:t>比如</a:t>
            </a:r>
            <a:r>
              <a:rPr lang="en-US" altLang="zh-CN" sz="1800" kern="100" dirty="0" err="1">
                <a:effectLst/>
                <a:latin typeface="等线" panose="02010600030101010101" charset="-122"/>
                <a:ea typeface="等线" panose="02010600030101010101" charset="-122"/>
                <a:cs typeface="Times New Roman" panose="02020603050405020304" pitchFamily="18" charset="0"/>
              </a:rPr>
              <a:t>GradientFlow</a:t>
            </a:r>
            <a:r>
              <a:rPr lang="zh-CN" altLang="en-US" sz="1800" kern="100" dirty="0">
                <a:effectLst/>
                <a:latin typeface="等线" panose="02010600030101010101" charset="-122"/>
                <a:ea typeface="等线" panose="02010600030101010101" charset="-122"/>
                <a:cs typeface="Times New Roman" panose="02020603050405020304" pitchFamily="18" charset="0"/>
              </a:rPr>
              <a:t>，</a:t>
            </a:r>
            <a:r>
              <a:rPr lang="zh-CN" altLang="en-US" sz="1800" dirty="0">
                <a:effectLst/>
                <a:latin typeface="等线" panose="02010600030101010101" charset="-122"/>
                <a:cs typeface="Times New Roman" panose="02020603050405020304" pitchFamily="18" charset="0"/>
              </a:rPr>
              <a:t>它</a:t>
            </a:r>
            <a:r>
              <a:rPr lang="zh-CN" altLang="zh-CN" sz="1800" dirty="0">
                <a:effectLst/>
                <a:ea typeface="等线" panose="02010600030101010101" charset="-122"/>
                <a:cs typeface="Times New Roman" panose="02020603050405020304" pitchFamily="18" charset="0"/>
              </a:rPr>
              <a:t>结合了</a:t>
            </a:r>
            <a:r>
              <a:rPr lang="en-US" altLang="zh-CN" sz="1800" dirty="0">
                <a:effectLst/>
                <a:ea typeface="等线" panose="02010600030101010101" charset="-122"/>
                <a:cs typeface="Times New Roman" panose="02020603050405020304" pitchFamily="18" charset="0"/>
              </a:rPr>
              <a:t>bucket </a:t>
            </a:r>
            <a:r>
              <a:rPr lang="en-US" altLang="zh-CN" sz="1800" dirty="0" err="1">
                <a:effectLst/>
                <a:ea typeface="等线" panose="02010600030101010101" charset="-122"/>
                <a:cs typeface="Times New Roman" panose="02020603050405020304" pitchFamily="18" charset="0"/>
              </a:rPr>
              <a:t>AllReduce</a:t>
            </a:r>
            <a:r>
              <a:rPr lang="zh-CN" altLang="zh-CN" sz="1800" dirty="0">
                <a:effectLst/>
                <a:ea typeface="等线" panose="02010600030101010101" charset="-122"/>
                <a:cs typeface="Times New Roman" panose="02020603050405020304" pitchFamily="18" charset="0"/>
              </a:rPr>
              <a:t>和跳过参数同步。与</a:t>
            </a:r>
            <a:r>
              <a:rPr lang="en-US" altLang="zh-CN" sz="1800" dirty="0" err="1">
                <a:effectLst/>
                <a:ea typeface="等线" panose="02010600030101010101" charset="-122"/>
                <a:cs typeface="Times New Roman" panose="02020603050405020304" pitchFamily="18" charset="0"/>
              </a:rPr>
              <a:t>PyTorch</a:t>
            </a:r>
            <a:r>
              <a:rPr lang="en-US" altLang="zh-CN" sz="1800" dirty="0">
                <a:effectLst/>
                <a:ea typeface="等线" panose="02010600030101010101" charset="-122"/>
                <a:cs typeface="Times New Roman" panose="02020603050405020304" pitchFamily="18" charset="0"/>
              </a:rPr>
              <a:t> DDP</a:t>
            </a:r>
            <a:r>
              <a:rPr lang="zh-CN" altLang="zh-CN" sz="1800" dirty="0">
                <a:effectLst/>
                <a:ea typeface="等线" panose="02010600030101010101" charset="-122"/>
                <a:cs typeface="Times New Roman" panose="02020603050405020304" pitchFamily="18" charset="0"/>
              </a:rPr>
              <a:t>相比，</a:t>
            </a:r>
            <a:r>
              <a:rPr lang="zh-CN" altLang="zh-CN" sz="1800" kern="100" dirty="0">
                <a:effectLst/>
                <a:latin typeface="等线" panose="02010600030101010101" charset="-122"/>
                <a:ea typeface="等线" panose="02010600030101010101" charset="-122"/>
                <a:cs typeface="Times New Roman" panose="02020603050405020304" pitchFamily="18" charset="0"/>
              </a:rPr>
              <a:t>不是在一次迭代中跳过整个同步步骤，而是选择性地通信梯度的子集。虽然这种策略有助于减少梯度的通信开销，但它需要一个额外的通信阶段，</a:t>
            </a:r>
            <a:r>
              <a:rPr lang="zh-CN" altLang="en-US" sz="1800" kern="100" dirty="0">
                <a:effectLst/>
                <a:latin typeface="等线" panose="02010600030101010101" charset="-122"/>
                <a:ea typeface="等线" panose="02010600030101010101" charset="-122"/>
                <a:cs typeface="Times New Roman" panose="02020603050405020304" pitchFamily="18" charset="0"/>
              </a:rPr>
              <a:t>来对</a:t>
            </a:r>
            <a:r>
              <a:rPr lang="zh-CN" altLang="zh-CN" sz="1800" kern="100" dirty="0">
                <a:effectLst/>
                <a:latin typeface="等线" panose="02010600030101010101" charset="-122"/>
                <a:ea typeface="等线" panose="02010600030101010101" charset="-122"/>
                <a:cs typeface="Times New Roman" panose="02020603050405020304" pitchFamily="18" charset="0"/>
              </a:rPr>
              <a:t>哪些梯度需要同步达成共识。因此，获得共识所产生的开销可能会盖过梯度同步所实现的速度提升。梯度同步的速度，特别是对于小模型或</a:t>
            </a:r>
            <a:r>
              <a:rPr lang="zh-CN" altLang="en-US" sz="1800" kern="100" dirty="0">
                <a:effectLst/>
                <a:latin typeface="等线" panose="02010600030101010101" charset="-122"/>
                <a:ea typeface="等线" panose="02010600030101010101" charset="-122"/>
                <a:cs typeface="Times New Roman" panose="02020603050405020304" pitchFamily="18" charset="0"/>
              </a:rPr>
              <a:t>造成</a:t>
            </a:r>
            <a:r>
              <a:rPr lang="zh-CN" altLang="zh-CN" sz="1800" kern="100" dirty="0">
                <a:effectLst/>
                <a:latin typeface="等线" panose="02010600030101010101" charset="-122"/>
                <a:ea typeface="等线" panose="02010600030101010101" charset="-122"/>
                <a:cs typeface="Times New Roman" panose="02020603050405020304" pitchFamily="18" charset="0"/>
              </a:rPr>
              <a:t>大的网络往返延迟。</a:t>
            </a:r>
            <a:endParaRPr lang="en-US" altLang="zh-CN" sz="1800" kern="100" dirty="0">
              <a:effectLst/>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kern="100" dirty="0">
              <a:effectLst/>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00" dirty="0">
                <a:effectLst/>
                <a:latin typeface="等线" panose="02010600030101010101" charset="-122"/>
                <a:ea typeface="等线" panose="02010600030101010101" charset="-122"/>
                <a:cs typeface="Times New Roman" panose="02020603050405020304" pitchFamily="18" charset="0"/>
              </a:rPr>
              <a:t>再比如</a:t>
            </a:r>
            <a:r>
              <a:rPr lang="en-US" altLang="zh-CN" sz="1800" kern="100" dirty="0">
                <a:effectLst/>
                <a:latin typeface="等线" panose="02010600030101010101" charset="-122"/>
                <a:ea typeface="等线" panose="02010600030101010101" charset="-122"/>
                <a:cs typeface="Times New Roman" panose="02020603050405020304" pitchFamily="18" charset="0"/>
              </a:rPr>
              <a:t>Mesh-TensorFlow</a:t>
            </a:r>
            <a:r>
              <a:rPr lang="zh-CN" altLang="en-US" sz="1800" kern="100" dirty="0">
                <a:effectLst/>
                <a:latin typeface="等线" panose="02010600030101010101" charset="-122"/>
                <a:ea typeface="等线" panose="02010600030101010101" charset="-122"/>
                <a:cs typeface="Times New Roman" panose="02020603050405020304" pitchFamily="18" charset="0"/>
              </a:rPr>
              <a:t>和</a:t>
            </a:r>
            <a:r>
              <a:rPr lang="en-US" altLang="zh-CN" sz="1800" kern="100" dirty="0" err="1">
                <a:effectLst/>
                <a:latin typeface="等线" panose="02010600030101010101" charset="-122"/>
                <a:ea typeface="等线" panose="02010600030101010101" charset="-122"/>
                <a:cs typeface="Times New Roman" panose="02020603050405020304" pitchFamily="18" charset="0"/>
              </a:rPr>
              <a:t>ZeRO</a:t>
            </a:r>
            <a:r>
              <a:rPr lang="zh-CN" altLang="zh-CN" sz="1800" kern="100" dirty="0">
                <a:effectLst/>
                <a:latin typeface="等线" panose="02010600030101010101" charset="-122"/>
                <a:ea typeface="等线" panose="02010600030101010101" charset="-122"/>
                <a:cs typeface="Times New Roman" panose="02020603050405020304" pitchFamily="18" charset="0"/>
              </a:rPr>
              <a:t>结合了数据并行性和模型并行性。</a:t>
            </a:r>
            <a:r>
              <a:rPr lang="en-US" altLang="zh-CN" sz="1800" kern="100" dirty="0">
                <a:effectLst/>
                <a:latin typeface="等线" panose="02010600030101010101" charset="-122"/>
                <a:ea typeface="等线" panose="02010600030101010101" charset="-122"/>
                <a:cs typeface="Times New Roman" panose="02020603050405020304" pitchFamily="18" charset="0"/>
              </a:rPr>
              <a:t>Mesh-TensorFlow</a:t>
            </a:r>
            <a:r>
              <a:rPr lang="zh-CN" altLang="en-US" sz="1800" kern="100" dirty="0">
                <a:effectLst/>
                <a:latin typeface="等线" panose="02010600030101010101" charset="-122"/>
                <a:ea typeface="等线" panose="02010600030101010101" charset="-122"/>
                <a:cs typeface="Times New Roman" panose="02020603050405020304" pitchFamily="18" charset="0"/>
              </a:rPr>
              <a:t>是</a:t>
            </a:r>
            <a:r>
              <a:rPr lang="zh-CN" altLang="zh-CN" sz="1800" kern="100" dirty="0">
                <a:effectLst/>
                <a:latin typeface="等线" panose="02010600030101010101" charset="-122"/>
                <a:ea typeface="等线" panose="02010600030101010101" charset="-122"/>
                <a:cs typeface="Times New Roman" panose="02020603050405020304" pitchFamily="18" charset="0"/>
              </a:rPr>
              <a:t>按维度垂直划分一些层，并复制没有给定维度的其他层。</a:t>
            </a:r>
            <a:r>
              <a:rPr lang="en-US" altLang="zh-CN" sz="1800" kern="100" dirty="0" err="1">
                <a:effectLst/>
                <a:latin typeface="等线" panose="02010600030101010101" charset="-122"/>
                <a:ea typeface="等线" panose="02010600030101010101" charset="-122"/>
                <a:cs typeface="Times New Roman" panose="02020603050405020304" pitchFamily="18" charset="0"/>
              </a:rPr>
              <a:t>ZeRO</a:t>
            </a:r>
            <a:r>
              <a:rPr lang="zh-CN" altLang="zh-CN" sz="1800" kern="100" dirty="0">
                <a:effectLst/>
                <a:latin typeface="等线" panose="02010600030101010101" charset="-122"/>
                <a:ea typeface="等线" panose="02010600030101010101" charset="-122"/>
                <a:cs typeface="Times New Roman" panose="02020603050405020304" pitchFamily="18" charset="0"/>
              </a:rPr>
              <a:t>采用最小的模型复制来支持超大型模型的快速训练。作者观察到，内存消耗的主要贡献者是输入数据、模型参数、梯度、优化器状态和激活。分割输入数据很简单。然而，模型参数和激活是向后传递的必要成分。</a:t>
            </a:r>
            <a:r>
              <a:rPr lang="en-US" altLang="zh-CN" sz="1800" dirty="0" err="1">
                <a:effectLst/>
                <a:latin typeface="等线" panose="02010600030101010101" charset="-122"/>
                <a:cs typeface="Times New Roman" panose="02020603050405020304" pitchFamily="18" charset="0"/>
              </a:rPr>
              <a:t>ZeRO</a:t>
            </a:r>
            <a:r>
              <a:rPr lang="zh-CN" altLang="zh-CN" sz="1800" dirty="0">
                <a:effectLst/>
                <a:ea typeface="等线" panose="02010600030101010101" charset="-122"/>
                <a:cs typeface="Times New Roman" panose="02020603050405020304" pitchFamily="18" charset="0"/>
              </a:rPr>
              <a:t>通过在每个</a:t>
            </a:r>
            <a:r>
              <a:rPr lang="en-US" altLang="zh-CN" sz="1800" dirty="0">
                <a:effectLst/>
                <a:ea typeface="等线" panose="02010600030101010101" charset="-122"/>
                <a:cs typeface="Times New Roman" panose="02020603050405020304" pitchFamily="18" charset="0"/>
              </a:rPr>
              <a:t>DDP</a:t>
            </a:r>
            <a:r>
              <a:rPr lang="zh-CN" altLang="zh-CN" sz="1800" dirty="0">
                <a:effectLst/>
                <a:ea typeface="等线" panose="02010600030101010101" charset="-122"/>
                <a:cs typeface="Times New Roman" panose="02020603050405020304" pitchFamily="18" charset="0"/>
              </a:rPr>
              <a:t>实例上划分参数、梯度和优化器状态来解决这个问题。必要时，参数从所有者</a:t>
            </a:r>
            <a:r>
              <a:rPr lang="en-US" altLang="zh-CN" sz="1800" dirty="0">
                <a:effectLst/>
                <a:ea typeface="等线" panose="02010600030101010101" charset="-122"/>
                <a:cs typeface="Times New Roman" panose="02020603050405020304" pitchFamily="18" charset="0"/>
              </a:rPr>
              <a:t>DDP</a:t>
            </a:r>
            <a:r>
              <a:rPr lang="zh-CN" altLang="zh-CN" sz="1800" dirty="0">
                <a:effectLst/>
                <a:ea typeface="等线" panose="02010600030101010101" charset="-122"/>
                <a:cs typeface="Times New Roman" panose="02020603050405020304" pitchFamily="18" charset="0"/>
              </a:rPr>
              <a:t>实例广播到所有其他实例。在向后传递期间重新计算激活。与</a:t>
            </a:r>
            <a:r>
              <a:rPr lang="en-US" altLang="zh-CN" sz="1800" dirty="0" err="1">
                <a:effectLst/>
                <a:ea typeface="等线" panose="02010600030101010101" charset="-122"/>
                <a:cs typeface="Times New Roman" panose="02020603050405020304" pitchFamily="18" charset="0"/>
              </a:rPr>
              <a:t>PyTorch</a:t>
            </a:r>
            <a:r>
              <a:rPr lang="en-US" altLang="zh-CN" sz="1800" dirty="0">
                <a:effectLst/>
                <a:ea typeface="等线" panose="02010600030101010101" charset="-122"/>
                <a:cs typeface="Times New Roman" panose="02020603050405020304" pitchFamily="18" charset="0"/>
              </a:rPr>
              <a:t> DDP</a:t>
            </a:r>
            <a:r>
              <a:rPr lang="zh-CN" altLang="zh-CN" sz="1800" dirty="0">
                <a:effectLst/>
                <a:ea typeface="等线" panose="02010600030101010101" charset="-122"/>
                <a:cs typeface="Times New Roman" panose="02020603050405020304" pitchFamily="18" charset="0"/>
              </a:rPr>
              <a:t>相比，</a:t>
            </a:r>
            <a:r>
              <a:rPr lang="en-US" altLang="zh-CN" sz="1800" dirty="0" err="1">
                <a:effectLst/>
                <a:ea typeface="等线" panose="02010600030101010101" charset="-122"/>
                <a:cs typeface="Times New Roman" panose="02020603050405020304" pitchFamily="18" charset="0"/>
              </a:rPr>
              <a:t>ZeRO</a:t>
            </a:r>
            <a:r>
              <a:rPr lang="zh-CN" altLang="zh-CN" sz="1800" dirty="0">
                <a:effectLst/>
                <a:ea typeface="等线" panose="02010600030101010101" charset="-122"/>
                <a:cs typeface="Times New Roman" panose="02020603050405020304" pitchFamily="18" charset="0"/>
              </a:rPr>
              <a:t>可以扩展到更大的模型，因为每个进程只需要维护模型的一小部分。由于额外的重新计算、广播和收集会带来相当大的开销，因此通过牺牲训练速度来实现高可扩展性。因此，应用程序可以根据给定模型的大小和可用资源来选择使用哪种技术。</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err="1">
                <a:effectLst/>
                <a:latin typeface="等线" panose="02010600030101010101" charset="-122"/>
                <a:ea typeface="等线" panose="02010600030101010101" charset="-122"/>
                <a:cs typeface="Times New Roman" panose="02020603050405020304" pitchFamily="18" charset="0"/>
              </a:rPr>
              <a:t>PipeDream</a:t>
            </a:r>
            <a:r>
              <a:rPr lang="zh-CN" altLang="zh-CN" sz="1800" kern="100" dirty="0">
                <a:effectLst/>
                <a:latin typeface="等线" panose="02010600030101010101" charset="-122"/>
                <a:ea typeface="等线" panose="02010600030101010101" charset="-122"/>
                <a:cs typeface="Times New Roman" panose="02020603050405020304" pitchFamily="18" charset="0"/>
              </a:rPr>
              <a:t>采用了一种不同的方法，将模型堆栈分解为多个阶段，其中在一个阶段内应用数据并行性，并且具有模型并行性的管道管理各个阶段的工作负载。一个微妙的细节是，为了获得高训练速度，</a:t>
            </a:r>
            <a:r>
              <a:rPr lang="en-US" altLang="zh-CN" sz="1800" kern="100" dirty="0" err="1">
                <a:effectLst/>
                <a:latin typeface="等线" panose="02010600030101010101" charset="-122"/>
                <a:ea typeface="等线" panose="02010600030101010101" charset="-122"/>
                <a:cs typeface="Times New Roman" panose="02020603050405020304" pitchFamily="18" charset="0"/>
              </a:rPr>
              <a:t>PipeDream</a:t>
            </a:r>
            <a:r>
              <a:rPr lang="zh-CN" altLang="zh-CN" sz="1800" kern="100" dirty="0">
                <a:effectLst/>
                <a:latin typeface="等线" panose="02010600030101010101" charset="-122"/>
                <a:ea typeface="等线" panose="02010600030101010101" charset="-122"/>
                <a:cs typeface="Times New Roman" panose="02020603050405020304" pitchFamily="18" charset="0"/>
              </a:rPr>
              <a:t>通过使用多个并发通过的最新梯度来略微牺牲准确性。虽然梯度可能不能从当前参数状态导出，但作者表明，这种不匹配在实践中是可以容忍的。</a:t>
            </a:r>
            <a:endParaRPr lang="en-US" altLang="zh-CN" sz="1800" kern="100" dirty="0">
              <a:effectLst/>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100" dirty="0">
                <a:effectLst/>
                <a:latin typeface="等线" panose="02010600030101010101" charset="-122"/>
                <a:ea typeface="等线" panose="02010600030101010101" charset="-122"/>
                <a:cs typeface="Times New Roman" panose="02020603050405020304" pitchFamily="18" charset="0"/>
              </a:rPr>
              <a:t>Parallax</a:t>
            </a:r>
            <a:r>
              <a:rPr lang="zh-CN" altLang="zh-CN" sz="1800" kern="100" dirty="0">
                <a:effectLst/>
                <a:latin typeface="等线" panose="02010600030101010101" charset="-122"/>
                <a:ea typeface="等线" panose="02010600030101010101" charset="-122"/>
                <a:cs typeface="Times New Roman" panose="02020603050405020304" pitchFamily="18" charset="0"/>
              </a:rPr>
              <a:t>探索了一种结合参数服务器和集体通信的混合结构。模型基于稀疏性进行分区，其中密集参数使用</a:t>
            </a:r>
            <a:r>
              <a:rPr lang="en-US" altLang="zh-CN" sz="1800" kern="100" dirty="0" err="1">
                <a:effectLst/>
                <a:latin typeface="等线" panose="02010600030101010101" charset="-122"/>
                <a:ea typeface="等线" panose="02010600030101010101" charset="-122"/>
                <a:cs typeface="Times New Roman" panose="02020603050405020304" pitchFamily="18" charset="0"/>
              </a:rPr>
              <a:t>AllReduce</a:t>
            </a:r>
            <a:r>
              <a:rPr lang="zh-CN" altLang="zh-CN" sz="1800" kern="100" dirty="0">
                <a:effectLst/>
                <a:latin typeface="等线" panose="02010600030101010101" charset="-122"/>
                <a:ea typeface="等线" panose="02010600030101010101" charset="-122"/>
                <a:cs typeface="Times New Roman" panose="02020603050405020304" pitchFamily="18" charset="0"/>
              </a:rPr>
              <a:t>进行通信，稀疏张量放置到参数服务器上。这种设计避免了稀疏张量的致密化和空值的传递，这对</a:t>
            </a:r>
            <a:r>
              <a:rPr lang="en-US" altLang="zh-CN" sz="1800" kern="100" dirty="0">
                <a:effectLst/>
                <a:latin typeface="等线" panose="02010600030101010101" charset="-122"/>
                <a:ea typeface="等线" panose="02010600030101010101" charset="-122"/>
                <a:cs typeface="Times New Roman" panose="02020603050405020304" pitchFamily="18" charset="0"/>
              </a:rPr>
              <a:t>NLP</a:t>
            </a:r>
            <a:r>
              <a:rPr lang="zh-CN" altLang="zh-CN" sz="1800" kern="100" dirty="0">
                <a:effectLst/>
                <a:latin typeface="等线" panose="02010600030101010101" charset="-122"/>
                <a:ea typeface="等线" panose="02010600030101010101" charset="-122"/>
                <a:cs typeface="Times New Roman" panose="02020603050405020304" pitchFamily="18" charset="0"/>
              </a:rPr>
              <a:t>模型特别有帮助。</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Slide</a:t>
            </a:r>
            <a:r>
              <a:rPr lang="zh-CN" altLang="en-US" dirty="0"/>
              <a:t>中展示的是本文的</a:t>
            </a:r>
            <a:r>
              <a:rPr lang="en-US" altLang="zh-CN" dirty="0"/>
              <a:t>conclusion</a:t>
            </a:r>
            <a:r>
              <a:rPr lang="zh-CN" altLang="en-US" dirty="0"/>
              <a:t>，前面的伙伴已经分别详细介绍过，在此不再赘述。</a:t>
            </a:r>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以上就是我们组的汇报，谢谢大家！</a:t>
            </a:r>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本文介绍了PyTorch DDP模块的设计、实现和评估。</a:t>
            </a:r>
            <a:endParaRPr lang="zh-CN" altLang="en-US" dirty="0"/>
          </a:p>
          <a:p>
            <a:r>
              <a:rPr lang="zh-CN" altLang="en-US" dirty="0"/>
              <a:t>提供一个通用的数据并行训练</a:t>
            </a:r>
            <a:r>
              <a:rPr lang="zh-CN" altLang="en-US" dirty="0"/>
              <a:t>包有三方面考验：</a:t>
            </a:r>
            <a:endParaRPr lang="zh-CN" altLang="en-US" dirty="0"/>
          </a:p>
          <a:p>
            <a:r>
              <a:rPr lang="zh-CN" altLang="en-US" dirty="0"/>
              <a:t>    数学上等价：必须在数学上可以证明本地训练和数据并行训练对模型结果的影响是一致的</a:t>
            </a:r>
            <a:endParaRPr lang="zh-CN" altLang="en-US" dirty="0"/>
          </a:p>
          <a:p>
            <a:r>
              <a:rPr lang="zh-CN" altLang="en-US" dirty="0"/>
              <a:t> </a:t>
            </a:r>
            <a:r>
              <a:rPr lang="en-US" altLang="zh-CN" dirty="0"/>
              <a:t>   </a:t>
            </a:r>
            <a:r>
              <a:rPr lang="zh-CN" altLang="en-US" dirty="0"/>
              <a:t>非侵入和截断的 API：一般都是从本地开发然后扩展到分布式，为了避免转换过程遇到障碍，必须是非侵入</a:t>
            </a:r>
            <a:r>
              <a:rPr lang="zh-CN" altLang="en-US" dirty="0"/>
              <a:t>式。API 需要允许内部实现可以即时拦截信号来做通信和系统优化</a:t>
            </a:r>
            <a:endParaRPr lang="zh-CN" altLang="en-US" dirty="0"/>
          </a:p>
          <a:p>
            <a:r>
              <a:rPr lang="zh-CN" altLang="en-US" dirty="0"/>
              <a:t> </a:t>
            </a:r>
            <a:r>
              <a:rPr lang="en-US" altLang="zh-CN" dirty="0"/>
              <a:t>   </a:t>
            </a:r>
            <a:r>
              <a:rPr lang="zh-CN" altLang="en-US" dirty="0"/>
              <a:t>高性能：数据并行训练受到计算和通信之间依赖关系的限制，所以设计和实现必须平衡两者之间的关系。</a:t>
            </a:r>
            <a:endParaRPr lang="zh-CN" altLang="en-US" dirty="0"/>
          </a:p>
          <a:p>
            <a:endParaRPr lang="zh-CN" altLang="en-US" dirty="0"/>
          </a:p>
          <a:p>
            <a:endParaRPr lang="zh-CN" altLang="en-US" dirty="0"/>
          </a:p>
          <a:p>
            <a:endParaRPr lang="zh-CN" altLang="en-US" dirty="0"/>
          </a:p>
          <a:p>
            <a:r>
              <a:rPr lang="zh-CN" altLang="en-US" dirty="0"/>
              <a:t>为了保证数学等价性，所有副本都从模型参数的相同初始值开始，并同步梯度以保持参数在训练迭代中的一致性。为了最大限度地减少侵入性，该实现公开了与用户模型相同的前向API，允许应用程序无缝地将用户模型的后续出现替换为分布式数据并行模型对象，而无需额外的代码更改。设计中集成了几种技术来提供高性能的训练，包括桶梯度，计算重叠通信和跳过同步。</a:t>
            </a:r>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PyTorch 训练流程：</a:t>
            </a:r>
            <a:endParaRPr lang="zh-CN" altLang="en-US" dirty="0"/>
          </a:p>
          <a:p>
            <a:r>
              <a:rPr lang="zh-CN" altLang="en-US" dirty="0">
                <a:sym typeface="+mn-ea"/>
              </a:rPr>
              <a:t>Forward pass：计算损失</a:t>
            </a:r>
            <a:endParaRPr lang="zh-CN" altLang="en-US" dirty="0"/>
          </a:p>
          <a:p>
            <a:r>
              <a:rPr lang="zh-CN" altLang="en-US" dirty="0">
                <a:sym typeface="+mn-ea"/>
              </a:rPr>
              <a:t> Backward pass：计算梯度</a:t>
            </a:r>
            <a:endParaRPr lang="zh-CN" altLang="en-US" dirty="0"/>
          </a:p>
          <a:p>
            <a:r>
              <a:rPr lang="zh-CN" altLang="en-US" dirty="0">
                <a:sym typeface="+mn-ea"/>
              </a:rPr>
              <a:t> Optimizer step：更新参数数据并行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dirty="0"/>
              <a:t>PyTorch 有以下方式进行分布式训练，如</a:t>
            </a:r>
            <a:endParaRPr lang="zh-CN" altLang="en-US" dirty="0"/>
          </a:p>
          <a:p>
            <a:r>
              <a:rPr lang="zh-CN" altLang="en-US" dirty="0"/>
              <a:t>DataParallel：单机多卡进行单进程多线程数据并行训练 </a:t>
            </a:r>
            <a:endParaRPr lang="zh-CN" altLang="en-US" dirty="0"/>
          </a:p>
          <a:p>
            <a:r>
              <a:rPr lang="zh-CN" altLang="en-US" dirty="0"/>
              <a:t>DistributedDataParallel：多机多卡进行多进程数据并行训练 </a:t>
            </a:r>
            <a:endParaRPr lang="zh-CN" altLang="en-US" dirty="0"/>
          </a:p>
          <a:p>
            <a:r>
              <a:rPr lang="zh-CN" altLang="en-US" dirty="0"/>
              <a:t>（前面这两种方式都要求每一个GPU持有一个完整的模型，如果模型实在太大，一个GPU根本放不下，那么就需要把模型切开，每个GPU只持有一部分模型，这就是RPC）</a:t>
            </a:r>
            <a:endParaRPr lang="zh-CN" altLang="en-US" dirty="0"/>
          </a:p>
          <a:p>
            <a:r>
              <a:rPr lang="zh-CN" altLang="en-US" dirty="0"/>
              <a:t>RPC（e.g. 参数服务器）：分布式模型并行训练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dirty="0"/>
              <a:t>另一种方案：参数平均计算所有模型权重的均值，但是当优化器中有依赖过去局部梯度的值（如 Adam 中的动量），优化器的状态可能会逐渐偏离，导致梯度下降方向冲突，最终导致训练效果下降。另外，向后传递和参数平均不能重叠运行，浪费了性能</a:t>
            </a:r>
            <a:endParaRPr lang="zh-CN" altLang="en-US" dirty="0"/>
          </a:p>
          <a:p>
            <a:r>
              <a:rPr lang="zh-CN" altLang="en-US" dirty="0"/>
              <a:t>本文提出的 DistributedDataParallel 在优化器运行之前进行梯度平均，用相同的梯度集更新所有模型副本，这样在数学上和本地训练完全等价，而且可以实现异步，比参数平均更加高效 </a:t>
            </a:r>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AllReduce</a:t>
            </a:r>
            <a:r>
              <a:rPr lang="en-US" altLang="zh-CN">
                <a:sym typeface="+mn-ea"/>
              </a:rPr>
              <a:t>: </a:t>
            </a:r>
            <a:r>
              <a:rPr lang="zh-CN" altLang="en-US">
                <a:sym typeface="+mn-ea"/>
              </a:rPr>
              <a:t>分布式数据并行用于计算所有进程的梯度总和的原始通信API，它由多个通信库支持，包括NCCL，Gloo和MPI</a:t>
            </a:r>
            <a:endParaRPr lang="zh-CN" altLang="en-US"/>
          </a:p>
          <a:p>
            <a:endParaRPr lang="zh-CN" altLang="en-US" dirty="0"/>
          </a:p>
          <a:p>
            <a:r>
              <a:rPr lang="zh-CN" altLang="en-US" dirty="0"/>
              <a:t>实现方法：每个进程将其输入张量广播给所有对等进程，然后独立地应用算术运算，然而效率不高</a:t>
            </a:r>
            <a:endParaRPr lang="zh-CN" altLang="en-US" dirty="0"/>
          </a:p>
          <a:p>
            <a:endParaRPr lang="zh-CN" altLang="en-US" dirty="0"/>
          </a:p>
          <a:p>
            <a:r>
              <a:rPr lang="zh-CN" altLang="en-US" dirty="0"/>
              <a:t>于是 Nvidia 在 NCCL 后端中提出了基于环的 AllReduce 和基于树的 AllReduce</a:t>
            </a:r>
            <a:endParaRPr lang="zh-CN" altLang="en-US" dirty="0"/>
          </a:p>
          <a:p>
            <a:endParaRPr lang="zh-CN" altLang="en-US" dirty="0"/>
          </a:p>
          <a:p>
            <a:r>
              <a:rPr lang="zh-CN" altLang="en-US" dirty="0"/>
              <a:t>AllReduce 操作需要等待所有进程就绪后才能运行，是同步操作，而参数服务器中使用 P2P 通信 </a:t>
            </a:r>
            <a:endParaRPr lang="zh-CN" altLang="en-US" dirty="0"/>
          </a:p>
          <a:p>
            <a:endParaRPr lang="zh-CN" altLang="en-US" dirty="0"/>
          </a:p>
          <a:p>
            <a:r>
              <a:rPr lang="zh-CN" altLang="en-US" dirty="0"/>
              <a:t>后面会详细讲解这些AllReduce</a:t>
            </a:r>
            <a:r>
              <a:rPr lang="zh-CN" altLang="en-US" dirty="0"/>
              <a:t>方法的具体实现</a:t>
            </a:r>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首先，我们介绍本篇论文的简介及研究</a:t>
            </a:r>
            <a:r>
              <a:rPr lang="zh-CN" altLang="en-US" dirty="0"/>
              <a:t>背景</a:t>
            </a:r>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18717E-F74C-4246-A795-6577BEDC8382}"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首先，我们介绍本篇论文的简介及研究</a:t>
            </a:r>
            <a:r>
              <a:rPr lang="zh-CN" altLang="en-US" dirty="0"/>
              <a:t>背景</a:t>
            </a:r>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grpSp>
        <p:nvGrpSpPr>
          <p:cNvPr id="4" name="组合 3"/>
          <p:cNvGrpSpPr/>
          <p:nvPr userDrawn="1"/>
        </p:nvGrpSpPr>
        <p:grpSpPr>
          <a:xfrm>
            <a:off x="599226" y="1732459"/>
            <a:ext cx="10993549" cy="1907212"/>
            <a:chOff x="599225" y="1732459"/>
            <a:chExt cx="10993549" cy="1907212"/>
          </a:xfrm>
        </p:grpSpPr>
        <p:sp>
          <p:nvSpPr>
            <p:cNvPr id="22" name="矩形 21"/>
            <p:cNvSpPr/>
            <p:nvPr userDrawn="1"/>
          </p:nvSpPr>
          <p:spPr>
            <a:xfrm>
              <a:off x="599225" y="1736370"/>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userDrawn="1"/>
          </p:nvSpPr>
          <p:spPr>
            <a:xfrm>
              <a:off x="599225" y="1732459"/>
              <a:ext cx="489346" cy="792000"/>
            </a:xfrm>
            <a:prstGeom prst="rect">
              <a:avLst/>
            </a:prstGeom>
            <a:solidFill>
              <a:srgbClr val="660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3" name="Subtitle 2"/>
          <p:cNvSpPr>
            <a:spLocks noGrp="1"/>
          </p:cNvSpPr>
          <p:nvPr>
            <p:ph type="subTitle" idx="1"/>
          </p:nvPr>
        </p:nvSpPr>
        <p:spPr>
          <a:xfrm>
            <a:off x="1221831" y="3819054"/>
            <a:ext cx="9748337" cy="1340999"/>
          </a:xfrm>
        </p:spPr>
        <p:txBody>
          <a:bodyPr anchor="t">
            <a:normAutofit/>
          </a:bodyPr>
          <a:lstStyle>
            <a:lvl1pPr marL="0" indent="0" algn="ctr">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endParaRPr lang="en-US" dirty="0"/>
          </a:p>
        </p:txBody>
      </p:sp>
      <p:sp>
        <p:nvSpPr>
          <p:cNvPr id="2" name="日期占位符 1"/>
          <p:cNvSpPr>
            <a:spLocks noGrp="1"/>
          </p:cNvSpPr>
          <p:nvPr>
            <p:ph type="dt" sz="half" idx="10"/>
          </p:nvPr>
        </p:nvSpPr>
        <p:spPr/>
        <p:txBody>
          <a:bodyPr/>
          <a:lstStyle/>
          <a:p>
            <a:fld id="{E4551058-E5DB-324A-A8E9-6D3BEF243C3B}"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dirty="0"/>
          </a:p>
        </p:txBody>
      </p:sp>
      <p:sp>
        <p:nvSpPr>
          <p:cNvPr id="7" name="灯片编号占位符 6"/>
          <p:cNvSpPr>
            <a:spLocks noGrp="1"/>
          </p:cNvSpPr>
          <p:nvPr>
            <p:ph type="sldNum" sz="quarter" idx="12"/>
          </p:nvPr>
        </p:nvSpPr>
        <p:spPr/>
        <p:txBody>
          <a:bodyPr/>
          <a:lstStyle/>
          <a:p>
            <a:fld id="{977BA8E6-E826-B147-AA17-E3D76A29629C}" type="slidenum">
              <a:rPr kumimoji="1" lang="zh-CN" altLang="en-US" smtClean="0"/>
            </a:fld>
            <a:endParaRPr kumimoji="1" lang="zh-CN" altLang="en-US"/>
          </a:p>
        </p:txBody>
      </p:sp>
      <p:sp>
        <p:nvSpPr>
          <p:cNvPr id="6" name="标题 5"/>
          <p:cNvSpPr>
            <a:spLocks noGrp="1"/>
          </p:cNvSpPr>
          <p:nvPr>
            <p:ph type="title"/>
          </p:nvPr>
        </p:nvSpPr>
        <p:spPr>
          <a:xfrm>
            <a:off x="1221831" y="2028083"/>
            <a:ext cx="9748800" cy="1317600"/>
          </a:xfrm>
        </p:spPr>
        <p:txBody>
          <a:bodyPr>
            <a:normAutofit/>
          </a:bodyPr>
          <a:lstStyle>
            <a:lvl1pPr algn="ctr">
              <a:defRPr sz="4000"/>
            </a:lvl1pPr>
          </a:lstStyle>
          <a:p>
            <a:r>
              <a:rPr kumimoji="1" lang="zh-CN" altLang="en-US" dirty="0"/>
              <a:t>单击此处编辑母版标题样式</a:t>
            </a:r>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dirty="0"/>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4962417"/>
            <a:ext cx="11029617" cy="598671"/>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endParaRPr lang="zh-CN" altLang="en-US" dirty="0"/>
          </a:p>
        </p:txBody>
      </p:sp>
      <p:sp>
        <p:nvSpPr>
          <p:cNvPr id="5" name="Date Placeholder 4"/>
          <p:cNvSpPr>
            <a:spLocks noGrp="1"/>
          </p:cNvSpPr>
          <p:nvPr>
            <p:ph type="dt" sz="half" idx="10"/>
          </p:nvPr>
        </p:nvSpPr>
        <p:spPr/>
        <p:txBody>
          <a:bodyPr/>
          <a:lstStyle/>
          <a:p>
            <a:fld id="{E4551058-E5DB-324A-A8E9-6D3BEF243C3B}"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977BA8E6-E826-B147-AA17-E3D76A29629C}"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E4551058-E5DB-324A-A8E9-6D3BEF243C3B}"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977BA8E6-E826-B147-AA17-E3D76A29629C}" type="slidenum">
              <a:rPr kumimoji="1" lang="zh-CN" altLang="en-US" smtClean="0"/>
            </a:fld>
            <a:endParaRPr kumimoji="1" lang="zh-CN" altLang="en-US"/>
          </a:p>
        </p:txBody>
      </p:sp>
      <p:sp>
        <p:nvSpPr>
          <p:cNvPr id="2" name="标题 1"/>
          <p:cNvSpPr>
            <a:spLocks noGrp="1"/>
          </p:cNvSpPr>
          <p:nvPr>
            <p:ph type="title"/>
          </p:nvPr>
        </p:nvSpPr>
        <p:spPr/>
        <p:txBody>
          <a:bodyPr/>
          <a:lstStyle/>
          <a:p>
            <a:r>
              <a:rPr kumimoji="1" lang="zh-CN" altLang="en-US" dirty="0"/>
              <a:t>单击此处编辑母版标题样式</a:t>
            </a:r>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竖排标题与文本">
    <p:spTree>
      <p:nvGrpSpPr>
        <p:cNvPr id="1" name=""/>
        <p:cNvGrpSpPr/>
        <p:nvPr/>
      </p:nvGrpSpPr>
      <p:grpSpPr>
        <a:xfrm>
          <a:off x="0" y="0"/>
          <a:ext cx="0" cy="0"/>
          <a:chOff x="0" y="0"/>
          <a:chExt cx="0" cy="0"/>
        </a:xfrm>
      </p:grpSpPr>
      <p:sp>
        <p:nvSpPr>
          <p:cNvPr id="10" name="Rectangle 6"/>
          <p:cNvSpPr>
            <a:spLocks noChangeAspect="1"/>
          </p:cNvSpPr>
          <p:nvPr userDrawn="1"/>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p:cNvSpPr>
            <a:spLocks noGrp="1"/>
          </p:cNvSpPr>
          <p:nvPr>
            <p:ph type="title" orient="vert"/>
          </p:nvPr>
        </p:nvSpPr>
        <p:spPr>
          <a:xfrm>
            <a:off x="9169649" y="675726"/>
            <a:ext cx="1899496" cy="5183073"/>
          </a:xfrm>
          <a:prstGeom prst="rect">
            <a:avLst/>
          </a:prstGeom>
        </p:spPr>
        <p:txBody>
          <a:bodyPr vert="eaVert" anchor="b"/>
          <a:lstStyle/>
          <a:p>
            <a:r>
              <a:rPr lang="zh-CN" altLang="en-US" dirty="0"/>
              <a:t>单击此处编辑母版标题样式</a:t>
            </a:r>
            <a:endParaRPr lang="en-US" dirty="0"/>
          </a:p>
        </p:txBody>
      </p:sp>
      <p:sp>
        <p:nvSpPr>
          <p:cNvPr id="12" name="Vertical Text Placeholder 2"/>
          <p:cNvSpPr>
            <a:spLocks noGrp="1"/>
          </p:cNvSpPr>
          <p:nvPr>
            <p:ph type="body" orient="vert" idx="1"/>
          </p:nvPr>
        </p:nvSpPr>
        <p:spPr>
          <a:xfrm>
            <a:off x="774923" y="675726"/>
            <a:ext cx="7791611" cy="5183073"/>
          </a:xfrm>
        </p:spPr>
        <p:txBody>
          <a:bodyPr vert="eaVert" ancho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2" name="日期占位符 1"/>
          <p:cNvSpPr>
            <a:spLocks noGrp="1"/>
          </p:cNvSpPr>
          <p:nvPr>
            <p:ph type="dt" sz="half" idx="10"/>
          </p:nvPr>
        </p:nvSpPr>
        <p:spPr/>
        <p:txBody>
          <a:bodyPr/>
          <a:lstStyle/>
          <a:p>
            <a:fld id="{E4551058-E5DB-324A-A8E9-6D3BEF243C3B}"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dirty="0"/>
          </a:p>
        </p:txBody>
      </p:sp>
      <p:sp>
        <p:nvSpPr>
          <p:cNvPr id="4" name="灯片编号占位符 3"/>
          <p:cNvSpPr>
            <a:spLocks noGrp="1"/>
          </p:cNvSpPr>
          <p:nvPr>
            <p:ph type="sldNum" sz="quarter" idx="12"/>
          </p:nvPr>
        </p:nvSpPr>
        <p:spPr/>
        <p:txBody>
          <a:bodyPr/>
          <a:lstStyle/>
          <a:p>
            <a:fld id="{977BA8E6-E826-B147-AA17-E3D76A29629C}" type="slidenum">
              <a:rPr kumimoji="1" lang="zh-CN" altLang="en-US" smtClean="0"/>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D2EFFFE8-0A8C-B746-9244-35246E99DB0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E14E7-C2A4-974D-ABAB-F2ED18DC8878}"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377" y="2180498"/>
            <a:ext cx="10521387" cy="3678303"/>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10" name="标题 9"/>
          <p:cNvSpPr>
            <a:spLocks noGrp="1"/>
          </p:cNvSpPr>
          <p:nvPr>
            <p:ph type="title"/>
          </p:nvPr>
        </p:nvSpPr>
        <p:spPr/>
        <p:txBody>
          <a:bodyPr/>
          <a:lstStyle/>
          <a:p>
            <a:r>
              <a:rPr kumimoji="1" lang="zh-CN" altLang="en-US" dirty="0"/>
              <a:t>单击此处编辑母版标题样式</a:t>
            </a:r>
            <a:endParaRPr kumimoji="1" lang="zh-CN" altLang="en-US" dirty="0"/>
          </a:p>
        </p:txBody>
      </p:sp>
      <p:sp>
        <p:nvSpPr>
          <p:cNvPr id="11" name="日期占位符 10"/>
          <p:cNvSpPr>
            <a:spLocks noGrp="1"/>
          </p:cNvSpPr>
          <p:nvPr>
            <p:ph type="dt" sz="half" idx="10"/>
          </p:nvPr>
        </p:nvSpPr>
        <p:spPr/>
        <p:txBody>
          <a:bodyPr/>
          <a:lstStyle/>
          <a:p>
            <a:fld id="{E4551058-E5DB-324A-A8E9-6D3BEF243C3B}" type="datetimeFigureOut">
              <a:rPr kumimoji="1" lang="zh-CN" altLang="en-US" smtClean="0"/>
            </a:fld>
            <a:endParaRPr kumimoji="1" lang="zh-CN" altLang="en-US"/>
          </a:p>
        </p:txBody>
      </p:sp>
      <p:sp>
        <p:nvSpPr>
          <p:cNvPr id="12" name="页脚占位符 11"/>
          <p:cNvSpPr>
            <a:spLocks noGrp="1"/>
          </p:cNvSpPr>
          <p:nvPr>
            <p:ph type="ftr" sz="quarter" idx="11"/>
          </p:nvPr>
        </p:nvSpPr>
        <p:spPr/>
        <p:txBody>
          <a:bodyPr/>
          <a:lstStyle/>
          <a:p>
            <a:endParaRPr kumimoji="1" lang="zh-CN" altLang="en-US" dirty="0"/>
          </a:p>
        </p:txBody>
      </p:sp>
      <p:sp>
        <p:nvSpPr>
          <p:cNvPr id="13" name="灯片编号占位符 12"/>
          <p:cNvSpPr>
            <a:spLocks noGrp="1"/>
          </p:cNvSpPr>
          <p:nvPr>
            <p:ph type="sldNum" sz="quarter" idx="12"/>
          </p:nvPr>
        </p:nvSpPr>
        <p:spPr/>
        <p:txBody>
          <a:bodyPr/>
          <a:lstStyle/>
          <a:p>
            <a:fld id="{977BA8E6-E826-B147-AA17-E3D76A29629C}"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11" name="Content Placeholder 2"/>
          <p:cNvSpPr>
            <a:spLocks noGrp="1"/>
          </p:cNvSpPr>
          <p:nvPr>
            <p:ph idx="1"/>
          </p:nvPr>
        </p:nvSpPr>
        <p:spPr>
          <a:xfrm>
            <a:off x="1687285" y="2329543"/>
            <a:ext cx="9923523" cy="3391101"/>
          </a:xfrm>
        </p:spPr>
        <p:txBody>
          <a:bodyPr anchor="t">
            <a:normAutofit/>
          </a:bodyPr>
          <a:lstStyle>
            <a:lvl1pPr algn="l">
              <a:defRPr sz="2800"/>
            </a:lvl1pPr>
            <a:lvl2pPr algn="l">
              <a:defRPr sz="2400"/>
            </a:lvl2pPr>
            <a:lvl3pPr algn="l">
              <a:defRPr sz="2000"/>
            </a:lvl3pPr>
            <a:lvl4pPr algn="l">
              <a:defRPr sz="1800"/>
            </a:lvl4pPr>
            <a:lvl5pPr algn="l">
              <a:defRPr sz="1800"/>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13" name="Date Placeholder 3"/>
          <p:cNvSpPr>
            <a:spLocks noGrp="1"/>
          </p:cNvSpPr>
          <p:nvPr>
            <p:ph type="dt" sz="half" idx="10"/>
          </p:nvPr>
        </p:nvSpPr>
        <p:spPr>
          <a:xfrm>
            <a:off x="7605951" y="5597317"/>
            <a:ext cx="2844799" cy="365125"/>
          </a:xfrm>
        </p:spPr>
        <p:txBody>
          <a:bodyPr/>
          <a:lstStyle/>
          <a:p>
            <a:fld id="{E4551058-E5DB-324A-A8E9-6D3BEF243C3B}" type="datetimeFigureOut">
              <a:rPr kumimoji="1" lang="zh-CN" altLang="en-US" smtClean="0"/>
            </a:fld>
            <a:endParaRPr kumimoji="1" lang="zh-CN" altLang="en-US"/>
          </a:p>
        </p:txBody>
      </p:sp>
      <p:sp>
        <p:nvSpPr>
          <p:cNvPr id="16" name="Footer Placeholder 4"/>
          <p:cNvSpPr>
            <a:spLocks noGrp="1"/>
          </p:cNvSpPr>
          <p:nvPr>
            <p:ph type="ftr" sz="quarter" idx="11"/>
          </p:nvPr>
        </p:nvSpPr>
        <p:spPr>
          <a:xfrm>
            <a:off x="1687285" y="5592991"/>
            <a:ext cx="5811116" cy="365125"/>
          </a:xfrm>
        </p:spPr>
        <p:txBody>
          <a:bodyPr/>
          <a:lstStyle/>
          <a:p>
            <a:endParaRPr kumimoji="1" lang="zh-CN" altLang="en-US" dirty="0"/>
          </a:p>
        </p:txBody>
      </p:sp>
      <p:sp>
        <p:nvSpPr>
          <p:cNvPr id="17" name="Slide Number Placeholder 5"/>
          <p:cNvSpPr>
            <a:spLocks noGrp="1"/>
          </p:cNvSpPr>
          <p:nvPr>
            <p:ph type="sldNum" sz="quarter" idx="12"/>
          </p:nvPr>
        </p:nvSpPr>
        <p:spPr>
          <a:xfrm>
            <a:off x="10558300" y="5597317"/>
            <a:ext cx="1052508" cy="365125"/>
          </a:xfrm>
        </p:spPr>
        <p:txBody>
          <a:bodyPr/>
          <a:lstStyle/>
          <a:p>
            <a:fld id="{977BA8E6-E826-B147-AA17-E3D76A29629C}" type="slidenum">
              <a:rPr kumimoji="1" lang="zh-CN" altLang="en-US" smtClean="0"/>
            </a:fld>
            <a:endParaRPr kumimoji="1" lang="zh-CN" altLang="en-US"/>
          </a:p>
        </p:txBody>
      </p:sp>
      <p:sp>
        <p:nvSpPr>
          <p:cNvPr id="18" name="Title 1"/>
          <p:cNvSpPr>
            <a:spLocks noGrp="1"/>
          </p:cNvSpPr>
          <p:nvPr>
            <p:ph type="title"/>
          </p:nvPr>
        </p:nvSpPr>
        <p:spPr>
          <a:xfrm>
            <a:off x="1687285" y="865998"/>
            <a:ext cx="9923522" cy="1351451"/>
          </a:xfrm>
          <a:prstGeom prst="rect">
            <a:avLst/>
          </a:prstGeom>
        </p:spPr>
        <p:txBody>
          <a:bodyPr anchor="ctr">
            <a:normAutofit/>
          </a:bodyPr>
          <a:lstStyle>
            <a:lvl1pPr algn="l">
              <a:defRPr sz="3200"/>
            </a:lvl1pPr>
          </a:lstStyle>
          <a:p>
            <a:r>
              <a:rPr lang="zh-CN" altLang="en-US" dirty="0"/>
              <a:t>单击此处编辑母版标题样式</a:t>
            </a:r>
            <a:endParaRPr lang="en-US" dirty="0"/>
          </a:p>
        </p:txBody>
      </p:sp>
      <p:sp>
        <p:nvSpPr>
          <p:cNvPr id="21" name="Rectangle 8"/>
          <p:cNvSpPr/>
          <p:nvPr userDrawn="1"/>
        </p:nvSpPr>
        <p:spPr>
          <a:xfrm>
            <a:off x="695915" y="678673"/>
            <a:ext cx="360000" cy="583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矩形 11"/>
          <p:cNvSpPr/>
          <p:nvPr userDrawn="1"/>
        </p:nvSpPr>
        <p:spPr>
          <a:xfrm>
            <a:off x="695915" y="1261873"/>
            <a:ext cx="360000" cy="49174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grpSp>
        <p:nvGrpSpPr>
          <p:cNvPr id="9" name="组合 8"/>
          <p:cNvGrpSpPr/>
          <p:nvPr userDrawn="1"/>
        </p:nvGrpSpPr>
        <p:grpSpPr>
          <a:xfrm>
            <a:off x="599225" y="1736370"/>
            <a:ext cx="10993549" cy="1903301"/>
            <a:chOff x="599225" y="1921565"/>
            <a:chExt cx="10993549" cy="1903301"/>
          </a:xfrm>
        </p:grpSpPr>
        <p:sp>
          <p:nvSpPr>
            <p:cNvPr id="10" name="矩形 9"/>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7" name="日期占位符 10"/>
          <p:cNvSpPr>
            <a:spLocks noGrp="1"/>
          </p:cNvSpPr>
          <p:nvPr>
            <p:ph type="dt" sz="half" idx="10"/>
          </p:nvPr>
        </p:nvSpPr>
        <p:spPr>
          <a:xfrm>
            <a:off x="7523545" y="5597323"/>
            <a:ext cx="2523280" cy="365125"/>
          </a:xfrm>
        </p:spPr>
        <p:txBody>
          <a:bodyPr/>
          <a:lstStyle/>
          <a:p>
            <a:fld id="{E4551058-E5DB-324A-A8E9-6D3BEF243C3B}" type="datetimeFigureOut">
              <a:rPr kumimoji="1" lang="zh-CN" altLang="en-US" smtClean="0"/>
            </a:fld>
            <a:endParaRPr kumimoji="1" lang="zh-CN" altLang="en-US"/>
          </a:p>
        </p:txBody>
      </p:sp>
      <p:sp>
        <p:nvSpPr>
          <p:cNvPr id="28" name="页脚占位符 11"/>
          <p:cNvSpPr>
            <a:spLocks noGrp="1"/>
          </p:cNvSpPr>
          <p:nvPr>
            <p:ph type="ftr" sz="quarter" idx="11"/>
          </p:nvPr>
        </p:nvSpPr>
        <p:spPr>
          <a:xfrm>
            <a:off x="833377" y="5592997"/>
            <a:ext cx="6585500" cy="365125"/>
          </a:xfrm>
        </p:spPr>
        <p:txBody>
          <a:bodyPr/>
          <a:lstStyle/>
          <a:p>
            <a:endParaRPr kumimoji="1" lang="zh-CN" altLang="en-US" dirty="0"/>
          </a:p>
        </p:txBody>
      </p:sp>
      <p:sp>
        <p:nvSpPr>
          <p:cNvPr id="29" name="灯片编号占位符 12"/>
          <p:cNvSpPr>
            <a:spLocks noGrp="1"/>
          </p:cNvSpPr>
          <p:nvPr>
            <p:ph type="sldNum" sz="quarter" idx="12"/>
          </p:nvPr>
        </p:nvSpPr>
        <p:spPr>
          <a:xfrm>
            <a:off x="10151493" y="5597323"/>
            <a:ext cx="1203271" cy="365125"/>
          </a:xfrm>
        </p:spPr>
        <p:txBody>
          <a:bodyPr/>
          <a:lstStyle/>
          <a:p>
            <a:fld id="{977BA8E6-E826-B147-AA17-E3D76A29629C}" type="slidenum">
              <a:rPr kumimoji="1" lang="zh-CN" altLang="en-US" smtClean="0"/>
            </a:fld>
            <a:endParaRPr kumimoji="1" lang="zh-CN" altLang="en-US"/>
          </a:p>
        </p:txBody>
      </p:sp>
      <p:sp>
        <p:nvSpPr>
          <p:cNvPr id="2" name="标题 1"/>
          <p:cNvSpPr>
            <a:spLocks noGrp="1"/>
          </p:cNvSpPr>
          <p:nvPr>
            <p:ph type="title"/>
          </p:nvPr>
        </p:nvSpPr>
        <p:spPr>
          <a:xfrm>
            <a:off x="963167" y="2022534"/>
            <a:ext cx="10267200" cy="1382400"/>
          </a:xfrm>
        </p:spPr>
        <p:txBody>
          <a:bodyPr>
            <a:normAutofit/>
          </a:bodyPr>
          <a:lstStyle>
            <a:lvl1pPr>
              <a:defRPr sz="3600"/>
            </a:lvl1pPr>
          </a:lstStyle>
          <a:p>
            <a:r>
              <a:rPr kumimoji="1" lang="zh-CN" altLang="en-US" dirty="0"/>
              <a:t>单击此处编辑母版标题样式</a:t>
            </a:r>
            <a:endParaRPr kumimoji="1" lang="zh-CN" altLang="en-US" dirty="0"/>
          </a:p>
        </p:txBody>
      </p:sp>
      <p:sp>
        <p:nvSpPr>
          <p:cNvPr id="14" name="Subtitle 2"/>
          <p:cNvSpPr>
            <a:spLocks noGrp="1"/>
          </p:cNvSpPr>
          <p:nvPr>
            <p:ph type="subTitle" idx="1"/>
          </p:nvPr>
        </p:nvSpPr>
        <p:spPr>
          <a:xfrm>
            <a:off x="963167" y="3819054"/>
            <a:ext cx="10265664" cy="1340999"/>
          </a:xfr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4"/>
            <a:ext cx="5422391" cy="3633047"/>
          </a:xfrm>
        </p:spPr>
        <p:txBody>
          <a:bodyPr>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4" name="Content Placeholder 3"/>
          <p:cNvSpPr>
            <a:spLocks noGrp="1"/>
          </p:cNvSpPr>
          <p:nvPr>
            <p:ph sz="half" idx="2"/>
          </p:nvPr>
        </p:nvSpPr>
        <p:spPr>
          <a:xfrm>
            <a:off x="6188417" y="2228004"/>
            <a:ext cx="5422392" cy="3633047"/>
          </a:xfrm>
        </p:spPr>
        <p:txBody>
          <a:bodyPr>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5" name="Date Placeholder 4"/>
          <p:cNvSpPr>
            <a:spLocks noGrp="1"/>
          </p:cNvSpPr>
          <p:nvPr>
            <p:ph type="dt" sz="half" idx="10"/>
          </p:nvPr>
        </p:nvSpPr>
        <p:spPr/>
        <p:txBody>
          <a:bodyPr/>
          <a:lstStyle/>
          <a:p>
            <a:fld id="{E4551058-E5DB-324A-A8E9-6D3BEF243C3B}"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977BA8E6-E826-B147-AA17-E3D76A29629C}" type="slidenum">
              <a:rPr kumimoji="1" lang="zh-CN" altLang="en-US" smtClean="0"/>
            </a:fld>
            <a:endParaRPr kumimoji="1" lang="zh-CN" altLang="en-US"/>
          </a:p>
        </p:txBody>
      </p:sp>
      <p:sp>
        <p:nvSpPr>
          <p:cNvPr id="2" name="标题 1"/>
          <p:cNvSpPr>
            <a:spLocks noGrp="1"/>
          </p:cNvSpPr>
          <p:nvPr>
            <p:ph type="title"/>
          </p:nvPr>
        </p:nvSpPr>
        <p:spPr/>
        <p:txBody>
          <a:bodyPr/>
          <a:lstStyle/>
          <a:p>
            <a:r>
              <a:rPr kumimoji="1" lang="zh-CN" altLang="en-US" dirty="0"/>
              <a:t>单击此处编辑母版标题样式</a:t>
            </a:r>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2250894"/>
            <a:ext cx="5087075" cy="536005"/>
          </a:xfrm>
        </p:spPr>
        <p:txBody>
          <a:bodyPr anchor="b">
            <a:noAutofit/>
          </a:bodyPr>
          <a:lstStyle>
            <a:lvl1pPr marL="0" indent="0">
              <a:buNone/>
              <a:defRPr sz="2200" b="0">
                <a:solidFill>
                  <a:srgbClr val="66087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Content Placeholder 3"/>
          <p:cNvSpPr>
            <a:spLocks noGrp="1"/>
          </p:cNvSpPr>
          <p:nvPr>
            <p:ph sz="half" idx="2"/>
          </p:nvPr>
        </p:nvSpPr>
        <p:spPr>
          <a:xfrm>
            <a:off x="581195" y="2926054"/>
            <a:ext cx="5393100" cy="2934999"/>
          </a:xfrm>
        </p:spPr>
        <p:txBody>
          <a:bodyPr anchor="t">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5" name="Text Placeholder 4"/>
          <p:cNvSpPr>
            <a:spLocks noGrp="1"/>
          </p:cNvSpPr>
          <p:nvPr>
            <p:ph type="body" sz="quarter" idx="3"/>
          </p:nvPr>
        </p:nvSpPr>
        <p:spPr>
          <a:xfrm>
            <a:off x="6523737" y="2250894"/>
            <a:ext cx="5087073" cy="553373"/>
          </a:xfrm>
        </p:spPr>
        <p:txBody>
          <a:bodyPr anchor="b">
            <a:noAutofit/>
          </a:bodyPr>
          <a:lstStyle>
            <a:lvl1pPr marL="0" indent="0">
              <a:buNone/>
              <a:defRPr sz="2200" b="0">
                <a:solidFill>
                  <a:srgbClr val="66087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Content Placeholder 5"/>
          <p:cNvSpPr>
            <a:spLocks noGrp="1"/>
          </p:cNvSpPr>
          <p:nvPr>
            <p:ph sz="quarter" idx="4"/>
          </p:nvPr>
        </p:nvSpPr>
        <p:spPr>
          <a:xfrm>
            <a:off x="6217710" y="2926054"/>
            <a:ext cx="5393100" cy="2934999"/>
          </a:xfrm>
        </p:spPr>
        <p:txBody>
          <a:bodyPr anchor="t">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7" name="Date Placeholder 6"/>
          <p:cNvSpPr>
            <a:spLocks noGrp="1"/>
          </p:cNvSpPr>
          <p:nvPr>
            <p:ph type="dt" sz="half" idx="10"/>
          </p:nvPr>
        </p:nvSpPr>
        <p:spPr/>
        <p:txBody>
          <a:bodyPr/>
          <a:lstStyle/>
          <a:p>
            <a:fld id="{E4551058-E5DB-324A-A8E9-6D3BEF243C3B}" type="datetimeFigureOut">
              <a:rPr kumimoji="1" lang="zh-CN" altLang="en-US" smtClean="0"/>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977BA8E6-E826-B147-AA17-E3D76A29629C}" type="slidenum">
              <a:rPr kumimoji="1" lang="zh-CN" altLang="en-US" smtClean="0"/>
            </a:fld>
            <a:endParaRPr kumimoji="1" lang="zh-CN" altLang="en-US"/>
          </a:p>
        </p:txBody>
      </p:sp>
      <p:sp>
        <p:nvSpPr>
          <p:cNvPr id="2" name="标题 1"/>
          <p:cNvSpPr>
            <a:spLocks noGrp="1"/>
          </p:cNvSpPr>
          <p:nvPr>
            <p:ph type="title"/>
          </p:nvPr>
        </p:nvSpPr>
        <p:spPr/>
        <p:txBody>
          <a:bodyPr/>
          <a:lstStyle/>
          <a:p>
            <a:r>
              <a:rPr kumimoji="1" lang="zh-CN" altLang="en-US" dirty="0"/>
              <a:t>单击此处编辑母版标题样式</a:t>
            </a:r>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551058-E5DB-324A-A8E9-6D3BEF243C3B}" type="datetimeFigureOut">
              <a:rPr kumimoji="1" lang="zh-CN" altLang="en-US" smtClean="0"/>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977BA8E6-E826-B147-AA17-E3D76A29629C}" type="slidenum">
              <a:rPr kumimoji="1" lang="zh-CN" altLang="en-US" smtClean="0"/>
            </a:fld>
            <a:endParaRPr kumimoji="1" lang="zh-CN" altLang="en-US"/>
          </a:p>
        </p:txBody>
      </p:sp>
      <p:sp>
        <p:nvSpPr>
          <p:cNvPr id="2" name="标题 1"/>
          <p:cNvSpPr>
            <a:spLocks noGrp="1"/>
          </p:cNvSpPr>
          <p:nvPr>
            <p:ph type="title"/>
          </p:nvPr>
        </p:nvSpPr>
        <p:spPr/>
        <p:txBody>
          <a:bodyPr/>
          <a:lstStyle/>
          <a:p>
            <a:r>
              <a:rPr kumimoji="1" lang="zh-CN" altLang="en-US" dirty="0"/>
              <a:t>单击此处编辑母版标题样式</a:t>
            </a:r>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551058-E5DB-324A-A8E9-6D3BEF243C3B}" type="datetimeFigureOut">
              <a:rPr kumimoji="1" lang="zh-CN" altLang="en-US" smtClean="0"/>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977BA8E6-E826-B147-AA17-E3D76A29629C}"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0" name="Rectangle 7"/>
          <p:cNvSpPr>
            <a:spLocks noChangeAspect="1"/>
          </p:cNvSpPr>
          <p:nvPr userDrawn="1"/>
        </p:nvSpPr>
        <p:spPr>
          <a:xfrm>
            <a:off x="447816" y="4914808"/>
            <a:ext cx="385561" cy="1032227"/>
          </a:xfrm>
          <a:prstGeom prst="rect">
            <a:avLst/>
          </a:prstGeom>
          <a:solidFill>
            <a:srgbClr val="660874"/>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21463" y="4928762"/>
            <a:ext cx="10333301" cy="653148"/>
          </a:xfrm>
          <a:prstGeom prst="rect">
            <a:avLst/>
          </a:prstGeom>
        </p:spPr>
        <p:txBody>
          <a:bodyPr anchor="ctr">
            <a:normAutofit/>
          </a:bodyPr>
          <a:lstStyle>
            <a:lvl1pPr algn="l">
              <a:defRPr sz="2400" b="0">
                <a:solidFill>
                  <a:srgbClr val="660874"/>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4" name="Text Placeholder 3"/>
          <p:cNvSpPr>
            <a:spLocks noGrp="1"/>
          </p:cNvSpPr>
          <p:nvPr>
            <p:ph type="body" sz="half" idx="2"/>
          </p:nvPr>
        </p:nvSpPr>
        <p:spPr>
          <a:xfrm>
            <a:off x="1021463" y="5581910"/>
            <a:ext cx="10333301" cy="365126"/>
          </a:xfrm>
        </p:spPr>
        <p:txBody>
          <a:bodyPr anchor="ctr">
            <a:normAutofit/>
          </a:bodyPr>
          <a:lstStyle>
            <a:lvl1pPr marL="0" indent="0" algn="l">
              <a:buNone/>
              <a:defRPr sz="1600">
                <a:solidFill>
                  <a:srgbClr val="660874"/>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endParaRPr lang="zh-CN" altLang="en-US" dirty="0"/>
          </a:p>
        </p:txBody>
      </p:sp>
      <p:sp>
        <p:nvSpPr>
          <p:cNvPr id="8" name="日期占位符 7"/>
          <p:cNvSpPr>
            <a:spLocks noGrp="1"/>
          </p:cNvSpPr>
          <p:nvPr>
            <p:ph type="dt" sz="half" idx="10"/>
          </p:nvPr>
        </p:nvSpPr>
        <p:spPr>
          <a:xfrm>
            <a:off x="7523545" y="6088813"/>
            <a:ext cx="2523280" cy="365125"/>
          </a:xfrm>
        </p:spPr>
        <p:txBody>
          <a:bodyPr/>
          <a:lstStyle/>
          <a:p>
            <a:fld id="{E4551058-E5DB-324A-A8E9-6D3BEF243C3B}" type="datetimeFigureOut">
              <a:rPr kumimoji="1" lang="zh-CN" altLang="en-US" smtClean="0"/>
            </a:fld>
            <a:endParaRPr kumimoji="1" lang="zh-CN" altLang="en-US"/>
          </a:p>
        </p:txBody>
      </p:sp>
      <p:sp>
        <p:nvSpPr>
          <p:cNvPr id="9" name="页脚占位符 8"/>
          <p:cNvSpPr>
            <a:spLocks noGrp="1"/>
          </p:cNvSpPr>
          <p:nvPr>
            <p:ph type="ftr" sz="quarter" idx="11"/>
          </p:nvPr>
        </p:nvSpPr>
        <p:spPr>
          <a:xfrm>
            <a:off x="833377" y="6084487"/>
            <a:ext cx="6585500" cy="365125"/>
          </a:xfrm>
        </p:spPr>
        <p:txBody>
          <a:bodyPr/>
          <a:lstStyle/>
          <a:p>
            <a:endParaRPr kumimoji="1" lang="zh-CN" altLang="en-US" dirty="0"/>
          </a:p>
        </p:txBody>
      </p:sp>
      <p:sp>
        <p:nvSpPr>
          <p:cNvPr id="11" name="灯片编号占位符 10"/>
          <p:cNvSpPr>
            <a:spLocks noGrp="1"/>
          </p:cNvSpPr>
          <p:nvPr>
            <p:ph type="sldNum" sz="quarter" idx="12"/>
          </p:nvPr>
        </p:nvSpPr>
        <p:spPr>
          <a:xfrm>
            <a:off x="10151493" y="6088813"/>
            <a:ext cx="1203271" cy="365125"/>
          </a:xfrm>
        </p:spPr>
        <p:txBody>
          <a:bodyPr/>
          <a:lstStyle/>
          <a:p>
            <a:fld id="{977BA8E6-E826-B147-AA17-E3D76A29629C}"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矩形 8"/>
          <p:cNvSpPr/>
          <p:nvPr userDrawn="1"/>
        </p:nvSpPr>
        <p:spPr>
          <a:xfrm>
            <a:off x="586670" y="654624"/>
            <a:ext cx="82800" cy="89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标题占位符 6"/>
          <p:cNvSpPr>
            <a:spLocks noGrp="1"/>
          </p:cNvSpPr>
          <p:nvPr>
            <p:ph type="title"/>
          </p:nvPr>
        </p:nvSpPr>
        <p:spPr>
          <a:xfrm>
            <a:off x="835306" y="593424"/>
            <a:ext cx="10521388" cy="1015200"/>
          </a:xfrm>
          <a:prstGeom prst="rect">
            <a:avLst/>
          </a:prstGeom>
        </p:spPr>
        <p:txBody>
          <a:bodyPr vert="horz" lIns="91440" tIns="45720" rIns="91440" bIns="45720" rtlCol="0" anchor="ctr">
            <a:normAutofit/>
          </a:bodyPr>
          <a:lstStyle/>
          <a:p>
            <a:r>
              <a:rPr kumimoji="1" lang="zh-CN" altLang="en-US" dirty="0"/>
              <a:t>单击此处编辑母版标题样式</a:t>
            </a:r>
            <a:endParaRPr kumimoji="1" lang="zh-CN" altLang="en-US" dirty="0"/>
          </a:p>
        </p:txBody>
      </p:sp>
      <p:sp>
        <p:nvSpPr>
          <p:cNvPr id="3" name="Text Placeholder 2"/>
          <p:cNvSpPr>
            <a:spLocks noGrp="1"/>
          </p:cNvSpPr>
          <p:nvPr>
            <p:ph type="body" idx="1"/>
          </p:nvPr>
        </p:nvSpPr>
        <p:spPr>
          <a:xfrm>
            <a:off x="833376" y="2336003"/>
            <a:ext cx="10521388" cy="3154894"/>
          </a:xfrm>
          <a:prstGeom prst="rect">
            <a:avLst/>
          </a:prstGeom>
        </p:spPr>
        <p:txBody>
          <a:bodyPr vert="horz" lIns="91440" tIns="45720" rIns="91440" bIns="45720" rtlCol="0" anchor="t">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a:solidFill>
                  <a:schemeClr val="accent2"/>
                </a:solidFill>
              </a:defRPr>
            </a:lvl1pPr>
          </a:lstStyle>
          <a:p>
            <a:fld id="{E4551058-E5DB-324A-A8E9-6D3BEF243C3B}" type="datetimeFigureOut">
              <a:rPr kumimoji="1" lang="zh-CN" altLang="en-US" smtClean="0"/>
            </a:fld>
            <a:endParaRPr kumimoji="1" lang="zh-CN" altLang="en-US"/>
          </a:p>
        </p:txBody>
      </p:sp>
      <p:sp>
        <p:nvSpPr>
          <p:cNvPr id="5" name="Footer Placeholder 4"/>
          <p:cNvSpPr>
            <a:spLocks noGrp="1"/>
          </p:cNvSpPr>
          <p:nvPr>
            <p:ph type="ftr" sz="quarter" idx="3"/>
          </p:nvPr>
        </p:nvSpPr>
        <p:spPr>
          <a:xfrm>
            <a:off x="833377" y="5592997"/>
            <a:ext cx="6585500" cy="365125"/>
          </a:xfrm>
          <a:prstGeom prst="rect">
            <a:avLst/>
          </a:prstGeom>
        </p:spPr>
        <p:txBody>
          <a:bodyPr vert="horz" lIns="91440" tIns="45720" rIns="91440" bIns="45720" rtlCol="0" anchor="ctr"/>
          <a:lstStyle>
            <a:lvl1pPr algn="l">
              <a:defRPr sz="900" cap="all">
                <a:solidFill>
                  <a:schemeClr val="accent2"/>
                </a:solidFill>
              </a:defRPr>
            </a:lvl1pPr>
          </a:lstStyle>
          <a:p>
            <a:endParaRPr kumimoji="1" lang="zh-CN" altLang="en-US" dirty="0"/>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a:solidFill>
                  <a:schemeClr val="accent2"/>
                </a:solidFill>
              </a:defRPr>
            </a:lvl1pPr>
          </a:lstStyle>
          <a:p>
            <a:fld id="{977BA8E6-E826-B147-AA17-E3D76A29629C}"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457200" rtl="0" eaLnBrk="1" latinLnBrk="0" hangingPunct="1">
        <a:spcBef>
          <a:spcPct val="0"/>
        </a:spcBef>
        <a:buNone/>
        <a:defRPr sz="2800" b="0" kern="1200" cap="none" baseline="0">
          <a:solidFill>
            <a:srgbClr val="660874"/>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0.xml"/><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6.xml"/><Relationship Id="rId2" Type="http://schemas.openxmlformats.org/officeDocument/2006/relationships/image" Target="../media/image19.png"/><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hyperlink" Target="https://github.com/pytorch/pytorch/blob/7f73f1d591afba823daa4a99a939217fb54d7688/torch/nn/parallel/distributed.py#L462C7-L462C7" TargetMode="Externa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4.png"/><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hyperlink" Target="https://github.com/pytorch/pytorch/blob/4ff3872a2099993bf7e8c588f7182f3df777205b/torch/csrc/distributed/c10d/reducer.cpp#L376" TargetMode="External"/><Relationship Id="rId2" Type="http://schemas.openxmlformats.org/officeDocument/2006/relationships/image" Target="../media/image26.png"/><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8.png"/><Relationship Id="rId1" Type="http://schemas.openxmlformats.org/officeDocument/2006/relationships/hyperlink" Target="https://pytorch.org/docs/1.5.0/distributed.html#backends" TargetMode="Externa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3.xml"/><Relationship Id="rId2" Type="http://schemas.openxmlformats.org/officeDocument/2006/relationships/image" Target="../media/image33.png"/><Relationship Id="rId1" Type="http://schemas.openxmlformats.org/officeDocument/2006/relationships/tags" Target="../tags/tag1.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3.xml"/><Relationship Id="rId2" Type="http://schemas.openxmlformats.org/officeDocument/2006/relationships/image" Target="../media/image34.png"/><Relationship Id="rId1" Type="http://schemas.openxmlformats.org/officeDocument/2006/relationships/tags" Target="../tags/tag2.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3.xml"/><Relationship Id="rId3" Type="http://schemas.openxmlformats.org/officeDocument/2006/relationships/tags" Target="../tags/tag4.xml"/><Relationship Id="rId2" Type="http://schemas.openxmlformats.org/officeDocument/2006/relationships/image" Target="../media/image35.png"/><Relationship Id="rId1" Type="http://schemas.openxmlformats.org/officeDocument/2006/relationships/tags" Target="../tags/tag3.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3.xml"/><Relationship Id="rId3" Type="http://schemas.openxmlformats.org/officeDocument/2006/relationships/tags" Target="../tags/tag6.xml"/><Relationship Id="rId2" Type="http://schemas.openxmlformats.org/officeDocument/2006/relationships/image" Target="../media/image36.png"/><Relationship Id="rId1" Type="http://schemas.openxmlformats.org/officeDocument/2006/relationships/tags" Target="../tags/tag5.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3.xml"/><Relationship Id="rId2" Type="http://schemas.openxmlformats.org/officeDocument/2006/relationships/image" Target="../media/image37.png"/><Relationship Id="rId1" Type="http://schemas.openxmlformats.org/officeDocument/2006/relationships/tags" Target="../tags/tag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6.xml"/><Relationship Id="rId4" Type="http://schemas.openxmlformats.org/officeDocument/2006/relationships/image" Target="../media/image39.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6.xml"/><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963169" y="4090834"/>
            <a:ext cx="10265664" cy="1340999"/>
          </a:xfrm>
        </p:spPr>
        <p:txBody>
          <a:bodyPr>
            <a:normAutofit/>
          </a:bodyPr>
          <a:lstStyle/>
          <a:p>
            <a:r>
              <a:rPr lang="zh-CN" altLang="en-US" dirty="0"/>
              <a:t>刘培源</a:t>
            </a:r>
            <a:r>
              <a:rPr lang="en-US" altLang="zh-CN" dirty="0"/>
              <a:t>  </a:t>
            </a:r>
            <a:r>
              <a:rPr lang="zh-CN" altLang="en-US" dirty="0"/>
              <a:t>李创</a:t>
            </a:r>
            <a:r>
              <a:rPr lang="en-US" altLang="zh-CN" dirty="0"/>
              <a:t>  </a:t>
            </a:r>
            <a:r>
              <a:rPr lang="zh-CN" altLang="en-US" dirty="0"/>
              <a:t>王蜀元</a:t>
            </a:r>
            <a:r>
              <a:rPr lang="en-US" altLang="zh-CN" dirty="0"/>
              <a:t>  </a:t>
            </a:r>
            <a:r>
              <a:rPr lang="zh-CN" altLang="en-US" dirty="0"/>
              <a:t>周天泽</a:t>
            </a:r>
            <a:r>
              <a:rPr lang="en-US" altLang="zh-CN" dirty="0"/>
              <a:t>  </a:t>
            </a:r>
            <a:r>
              <a:rPr lang="zh-CN" altLang="en-US" dirty="0"/>
              <a:t>杨昱</a:t>
            </a:r>
            <a:r>
              <a:rPr lang="en-US" altLang="zh-CN" dirty="0"/>
              <a:t>  </a:t>
            </a:r>
            <a:r>
              <a:rPr lang="zh-CN" altLang="en-US" dirty="0"/>
              <a:t>左婧怡</a:t>
            </a:r>
            <a:endParaRPr lang="en-US" altLang="zh-CN" dirty="0"/>
          </a:p>
          <a:p>
            <a:r>
              <a:rPr lang="en-US" altLang="zh-CN" dirty="0"/>
              <a:t>2023</a:t>
            </a:r>
            <a:r>
              <a:rPr lang="zh-CN" altLang="en-US" dirty="0"/>
              <a:t>年</a:t>
            </a:r>
            <a:r>
              <a:rPr lang="en-US" altLang="zh-CN" dirty="0"/>
              <a:t>12</a:t>
            </a:r>
            <a:r>
              <a:rPr lang="zh-CN" altLang="en-US" dirty="0"/>
              <a:t>月</a:t>
            </a:r>
            <a:r>
              <a:rPr lang="en-US" altLang="zh-CN" dirty="0"/>
              <a:t>19</a:t>
            </a:r>
            <a:r>
              <a:rPr lang="zh-CN" altLang="en-US" dirty="0"/>
              <a:t>日</a:t>
            </a:r>
            <a:endParaRPr lang="zh-CN" altLang="en-US" dirty="0"/>
          </a:p>
        </p:txBody>
      </p:sp>
      <p:sp>
        <p:nvSpPr>
          <p:cNvPr id="2" name="标题 1"/>
          <p:cNvSpPr>
            <a:spLocks noGrp="1"/>
          </p:cNvSpPr>
          <p:nvPr>
            <p:ph type="title"/>
          </p:nvPr>
        </p:nvSpPr>
        <p:spPr>
          <a:xfrm>
            <a:off x="963167" y="2023572"/>
            <a:ext cx="10265664" cy="1325563"/>
          </a:xfrm>
        </p:spPr>
        <p:txBody>
          <a:bodyPr>
            <a:normAutofit fontScale="90000"/>
          </a:bodyPr>
          <a:lstStyle/>
          <a:p>
            <a:r>
              <a:rPr dirty="0"/>
              <a:t>PyTorch Distributed</a:t>
            </a:r>
            <a:r>
              <a:rPr lang="en-US" dirty="0"/>
              <a:t>:</a:t>
            </a:r>
            <a:br>
              <a:rPr lang="en-US" dirty="0"/>
            </a:br>
            <a:r>
              <a:rPr dirty="0"/>
              <a:t>Experiences on Accelerating Data Parallel Training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379529"/>
            <a:ext cx="10521388" cy="1015200"/>
          </a:xfrm>
        </p:spPr>
        <p:txBody>
          <a:bodyPr/>
          <a:lstStyle/>
          <a:p>
            <a:r>
              <a:rPr lang="zh-CN" altLang="en-US">
                <a:ea typeface="华文中宋" panose="02010600040101010101" charset="-122"/>
              </a:rPr>
              <a:t>DDP – </a:t>
            </a:r>
            <a:r>
              <a:rPr lang="en-US" altLang="zh-CN">
                <a:ea typeface="华文中宋" panose="02010600040101010101" charset="-122"/>
              </a:rPr>
              <a:t>Distributed Data Parallel</a:t>
            </a:r>
            <a:endParaRPr lang="en-US" altLang="zh-CN"/>
          </a:p>
        </p:txBody>
      </p:sp>
      <p:pic>
        <p:nvPicPr>
          <p:cNvPr id="4" name="图片 3" descr="图形用户界面, 应用程序&#10;&#10;已自动生成说明"/>
          <p:cNvPicPr>
            <a:picLocks noChangeAspect="1"/>
          </p:cNvPicPr>
          <p:nvPr/>
        </p:nvPicPr>
        <p:blipFill>
          <a:blip r:embed="rId1"/>
          <a:stretch>
            <a:fillRect/>
          </a:stretch>
        </p:blipFill>
        <p:spPr>
          <a:xfrm>
            <a:off x="5921746" y="1229101"/>
            <a:ext cx="6078329" cy="3704639"/>
          </a:xfrm>
          <a:prstGeom prst="rect">
            <a:avLst/>
          </a:prstGeom>
        </p:spPr>
      </p:pic>
      <p:sp>
        <p:nvSpPr>
          <p:cNvPr id="5" name="文本框 4"/>
          <p:cNvSpPr txBox="1"/>
          <p:nvPr/>
        </p:nvSpPr>
        <p:spPr>
          <a:xfrm>
            <a:off x="835526" y="1223210"/>
            <a:ext cx="5554577" cy="462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altLang="en-US" sz="2400">
                <a:solidFill>
                  <a:srgbClr val="660874"/>
                </a:solidFill>
                <a:ea typeface="华文中宋" panose="02010600040101010101" charset="-122"/>
              </a:rPr>
              <a:t>目的</a:t>
            </a:r>
            <a:r>
              <a:rPr lang="zh-CN" altLang="en-US">
                <a:ea typeface="华文中宋" panose="02010600040101010101" charset="-122"/>
              </a:rPr>
              <a:t>：</a:t>
            </a:r>
            <a:endParaRPr lang="zh-CN" altLang="en-US"/>
          </a:p>
          <a:p>
            <a:pPr marL="285750" indent="-285750" algn="l">
              <a:buFont typeface="Arial" panose="020B0604020202020204"/>
              <a:buChar char="•"/>
            </a:pPr>
            <a:r>
              <a:rPr lang="zh-CN">
                <a:ea typeface="+mn-lt"/>
                <a:cs typeface="+mn-lt"/>
              </a:rPr>
              <a:t>在多个GPU或多台机器上进行模型训练</a:t>
            </a:r>
            <a:endParaRPr lang="zh-CN"/>
          </a:p>
          <a:p>
            <a:pPr marL="285750" indent="-285750">
              <a:buFont typeface="Arial" panose="020B0604020202020204"/>
              <a:buChar char="•"/>
            </a:pPr>
            <a:r>
              <a:rPr lang="zh-CN">
                <a:ea typeface="+mn-lt"/>
                <a:cs typeface="+mn-lt"/>
              </a:rPr>
              <a:t>加速训练过程，充分利用多个设备的计算资源</a:t>
            </a:r>
            <a:endParaRPr lang="zh-CN">
              <a:ea typeface="+mn-lt"/>
              <a:cs typeface="+mn-lt"/>
            </a:endParaRPr>
          </a:p>
          <a:p>
            <a:endParaRPr lang="zh-CN" altLang="en-US" sz="2000">
              <a:solidFill>
                <a:srgbClr val="660874"/>
              </a:solidFill>
              <a:ea typeface="+mn-lt"/>
              <a:cs typeface="+mn-lt"/>
            </a:endParaRPr>
          </a:p>
          <a:p>
            <a:r>
              <a:rPr lang="zh-CN" altLang="en-US" sz="2400">
                <a:solidFill>
                  <a:srgbClr val="660874"/>
                </a:solidFill>
                <a:ea typeface="+mn-lt"/>
                <a:cs typeface="+mn-lt"/>
              </a:rPr>
              <a:t>特点：</a:t>
            </a:r>
            <a:endParaRPr lang="zh-CN" sz="2400">
              <a:solidFill>
                <a:srgbClr val="660874"/>
              </a:solidFill>
              <a:ea typeface="+mn-lt"/>
              <a:cs typeface="+mn-lt"/>
            </a:endParaRPr>
          </a:p>
          <a:p>
            <a:pPr marL="285750" indent="-285750">
              <a:buFont typeface="Arial" panose="020B0604020202020204"/>
              <a:buChar char="•"/>
            </a:pPr>
            <a:r>
              <a:rPr lang="zh-CN" altLang="en-US" sz="2000" b="1">
                <a:solidFill>
                  <a:srgbClr val="660874"/>
                </a:solidFill>
                <a:ea typeface="+mn-lt"/>
                <a:cs typeface="+mn-lt"/>
              </a:rPr>
              <a:t>数据并行：</a:t>
            </a:r>
            <a:endParaRPr lang="zh-CN" altLang="en-US" sz="2000" b="1">
              <a:solidFill>
                <a:srgbClr val="660874"/>
              </a:solidFill>
              <a:ea typeface="+mn-lt"/>
              <a:cs typeface="+mn-lt"/>
            </a:endParaRPr>
          </a:p>
          <a:p>
            <a:pPr marL="742950" lvl="1" indent="-285750">
              <a:buFont typeface="Courier New" panose="02070309020205020404"/>
              <a:buChar char="o"/>
            </a:pPr>
            <a:r>
              <a:rPr lang="zh-CN">
                <a:solidFill>
                  <a:srgbClr val="374151"/>
                </a:solidFill>
                <a:ea typeface="+mn-lt"/>
                <a:cs typeface="+mn-lt"/>
              </a:rPr>
              <a:t>数据分布到多个设备上</a:t>
            </a:r>
            <a:endParaRPr lang="zh-CN">
              <a:solidFill>
                <a:srgbClr val="374151"/>
              </a:solidFill>
              <a:ea typeface="+mn-lt"/>
              <a:cs typeface="+mn-lt"/>
            </a:endParaRPr>
          </a:p>
          <a:p>
            <a:pPr lvl="1"/>
            <a:endParaRPr lang="zh-CN" sz="1200">
              <a:solidFill>
                <a:srgbClr val="374151"/>
              </a:solidFill>
              <a:ea typeface="+mn-lt"/>
              <a:cs typeface="+mn-lt"/>
            </a:endParaRPr>
          </a:p>
          <a:p>
            <a:pPr marL="285750" indent="-285750">
              <a:buFont typeface="Arial" panose="020B0604020202020204"/>
              <a:buChar char="•"/>
            </a:pPr>
            <a:r>
              <a:rPr lang="zh-CN" altLang="en-US" sz="2000" b="1">
                <a:solidFill>
                  <a:srgbClr val="660874"/>
                </a:solidFill>
                <a:ea typeface="+mn-lt"/>
                <a:cs typeface="+mn-lt"/>
              </a:rPr>
              <a:t>模型一致</a:t>
            </a:r>
            <a:endParaRPr lang="zh-CN" altLang="en-US" sz="2000" b="1">
              <a:solidFill>
                <a:srgbClr val="660874"/>
              </a:solidFill>
              <a:ea typeface="+mn-lt"/>
              <a:cs typeface="+mn-lt"/>
            </a:endParaRPr>
          </a:p>
          <a:p>
            <a:pPr marL="742950" lvl="1" indent="-285750">
              <a:buFont typeface="Courier New" panose="02070309020205020404"/>
              <a:buChar char="o"/>
            </a:pPr>
            <a:r>
              <a:rPr lang="zh-CN" altLang="en-US">
                <a:ea typeface="+mn-lt"/>
                <a:cs typeface="+mn-lt"/>
              </a:rPr>
              <a:t>每个设备上模型相同</a:t>
            </a:r>
            <a:endParaRPr lang="zh-CN" altLang="en-US">
              <a:ea typeface="+mn-lt"/>
              <a:cs typeface="+mn-lt"/>
            </a:endParaRPr>
          </a:p>
          <a:p>
            <a:pPr marL="742950" lvl="1" indent="-285750">
              <a:buFont typeface="Courier New" panose="02070309020205020404"/>
              <a:buChar char="o"/>
            </a:pPr>
            <a:r>
              <a:rPr lang="zh-CN" altLang="en-US">
                <a:ea typeface="+mn-lt"/>
                <a:cs typeface="+mn-lt"/>
              </a:rPr>
              <a:t>初始参数相同</a:t>
            </a:r>
            <a:endParaRPr lang="zh-CN" altLang="en-US">
              <a:ea typeface="+mn-lt"/>
              <a:cs typeface="+mn-lt"/>
            </a:endParaRPr>
          </a:p>
          <a:p>
            <a:pPr marL="742950" lvl="1" indent="-285750">
              <a:buFont typeface="Courier New" panose="02070309020205020404"/>
              <a:buChar char="o"/>
            </a:pPr>
            <a:r>
              <a:rPr lang="zh-CN" altLang="en-US">
                <a:ea typeface="+mn-lt"/>
                <a:cs typeface="+mn-lt"/>
              </a:rPr>
              <a:t>梯度同步</a:t>
            </a:r>
            <a:endParaRPr lang="zh-CN" altLang="en-US">
              <a:ea typeface="+mn-lt"/>
              <a:cs typeface="+mn-lt"/>
            </a:endParaRPr>
          </a:p>
          <a:p>
            <a:pPr marL="742950" lvl="1" indent="-285750">
              <a:spcBef>
                <a:spcPct val="20000"/>
              </a:spcBef>
              <a:spcAft>
                <a:spcPts val="600"/>
              </a:spcAft>
              <a:buFont typeface="Courier New" panose="02070309020205020404"/>
              <a:buChar char="o"/>
            </a:pPr>
            <a:r>
              <a:rPr lang="zh-CN" altLang="en-US">
                <a:ea typeface="+mn-lt"/>
                <a:cs typeface="+mn-lt"/>
              </a:rPr>
              <a:t>优化器互相独立，但</a:t>
            </a:r>
            <a:r>
              <a:rPr lang="en-US">
                <a:ea typeface="+mn-lt"/>
                <a:cs typeface="+mn-lt"/>
              </a:rPr>
              <a:t>behavior</a:t>
            </a:r>
            <a:r>
              <a:rPr lang="zh-CN" altLang="en-US">
                <a:ea typeface="+mn-lt"/>
                <a:cs typeface="+mn-lt"/>
              </a:rPr>
              <a:t>相同</a:t>
            </a:r>
            <a:endParaRPr lang="en-US">
              <a:ea typeface="+mn-lt"/>
              <a:cs typeface="+mn-lt"/>
            </a:endParaRPr>
          </a:p>
          <a:p>
            <a:pPr marL="285750" indent="-285750">
              <a:buFont typeface="Arial" panose="020B0604020202020204"/>
              <a:buChar char="•"/>
            </a:pPr>
            <a:endParaRPr lang="zh-CN" altLang="en-US">
              <a:ea typeface="+mn-lt"/>
              <a:cs typeface="+mn-lt"/>
            </a:endParaRPr>
          </a:p>
          <a:p>
            <a:endParaRPr lang="zh-CN" altLang="en-US">
              <a:ea typeface="+mn-lt"/>
              <a:cs typeface="+mn-lt"/>
            </a:endParaRPr>
          </a:p>
        </p:txBody>
      </p:sp>
      <p:sp>
        <p:nvSpPr>
          <p:cNvPr id="11" name="文本框 10"/>
          <p:cNvSpPr txBox="1"/>
          <p:nvPr/>
        </p:nvSpPr>
        <p:spPr>
          <a:xfrm>
            <a:off x="835525" y="5220367"/>
            <a:ext cx="7406104"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400">
                <a:solidFill>
                  <a:srgbClr val="660874"/>
                </a:solidFill>
                <a:ea typeface="华文中宋" panose="02010600040101010101" charset="-122"/>
              </a:rPr>
              <a:t>优点：</a:t>
            </a:r>
            <a:endParaRPr lang="zh-CN" altLang="en-US" sz="2400">
              <a:solidFill>
                <a:srgbClr val="660874"/>
              </a:solidFill>
              <a:ea typeface="华文中宋" panose="02010600040101010101" charset="-122"/>
            </a:endParaRPr>
          </a:p>
          <a:p>
            <a:pPr marL="285750" indent="-285750">
              <a:buFont typeface="Arial" panose="020B0604020202020204"/>
              <a:buChar char="•"/>
            </a:pPr>
            <a:r>
              <a:rPr lang="zh-CN" altLang="en-US">
                <a:ea typeface="华文中宋" panose="02010600040101010101" charset="-122"/>
              </a:rPr>
              <a:t>灵活性：适用于各种模型架构和训练场景</a:t>
            </a:r>
            <a:endParaRPr lang="zh-CN" altLang="en-US">
              <a:ea typeface="华文中宋" panose="02010600040101010101" charset="-122"/>
            </a:endParaRPr>
          </a:p>
          <a:p>
            <a:pPr marL="285750" indent="-285750">
              <a:buFont typeface="Arial" panose="020B0604020202020204"/>
              <a:buChar char="•"/>
            </a:pPr>
            <a:r>
              <a:rPr lang="zh-CN" altLang="en-US">
                <a:ea typeface="华文中宋" panose="02010600040101010101" charset="-122"/>
              </a:rPr>
              <a:t>高性能：充分利用各种分布式计算资源，提高训练速度</a:t>
            </a:r>
            <a:endParaRPr lang="zh-CN" altLang="en-US">
              <a:ea typeface="华文中宋" panose="02010600040101010101" charset="-122"/>
            </a:endParaRPr>
          </a:p>
          <a:p>
            <a:pPr marL="285750" indent="-285750">
              <a:buFont typeface="Arial" panose="020B0604020202020204"/>
              <a:buChar char="•"/>
            </a:pPr>
            <a:r>
              <a:rPr lang="zh-CN" altLang="en-US">
                <a:ea typeface="华文中宋" panose="02010600040101010101" charset="-122"/>
              </a:rPr>
              <a:t>动态负载平衡：</a:t>
            </a:r>
            <a:r>
              <a:rPr lang="zh-CN">
                <a:ea typeface="+mn-lt"/>
                <a:cs typeface="+mn-lt"/>
              </a:rPr>
              <a:t>动态调整每个设备上的工作负载</a:t>
            </a:r>
            <a:endParaRPr lang="zh-CN" altLang="en-US">
              <a:ea typeface="+mn-lt"/>
              <a:cs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593424"/>
            <a:ext cx="10521388" cy="1015200"/>
          </a:xfrm>
        </p:spPr>
        <p:txBody>
          <a:bodyPr/>
          <a:lstStyle/>
          <a:p>
            <a:r>
              <a:rPr lang="zh-CN" altLang="en-US">
                <a:ea typeface="华文中宋" panose="02010600040101010101" charset="-122"/>
              </a:rPr>
              <a:t>API</a:t>
            </a:r>
            <a:endParaRPr lang="en-US" altLang="zh-CN">
              <a:ea typeface="华文中宋" panose="02010600040101010101" charset="-122"/>
            </a:endParaRPr>
          </a:p>
        </p:txBody>
      </p:sp>
      <p:pic>
        <p:nvPicPr>
          <p:cNvPr id="10" name="内容占位符 9" descr="文本&#10;&#10;已自动生成说明"/>
          <p:cNvPicPr>
            <a:picLocks noGrp="1" noChangeAspect="1"/>
          </p:cNvPicPr>
          <p:nvPr>
            <p:ph sz="half" idx="2"/>
          </p:nvPr>
        </p:nvPicPr>
        <p:blipFill>
          <a:blip r:embed="rId1"/>
          <a:stretch>
            <a:fillRect/>
          </a:stretch>
        </p:blipFill>
        <p:spPr>
          <a:xfrm>
            <a:off x="6956938" y="1615949"/>
            <a:ext cx="4684815" cy="4326477"/>
          </a:xfrm>
        </p:spPr>
      </p:pic>
      <p:sp>
        <p:nvSpPr>
          <p:cNvPr id="11" name="文本框 10"/>
          <p:cNvSpPr txBox="1"/>
          <p:nvPr/>
        </p:nvSpPr>
        <p:spPr>
          <a:xfrm>
            <a:off x="721894" y="1430420"/>
            <a:ext cx="4371473"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400">
                <a:solidFill>
                  <a:srgbClr val="660874"/>
                </a:solidFill>
                <a:ea typeface="华文中宋" panose="02010600040101010101" charset="-122"/>
              </a:rPr>
              <a:t>设计原则</a:t>
            </a:r>
            <a:endParaRPr lang="zh-CN" altLang="en-US" sz="2400">
              <a:solidFill>
                <a:srgbClr val="660874"/>
              </a:solidFill>
              <a:ea typeface="华文中宋" panose="02010600040101010101" charset="-122"/>
            </a:endParaRPr>
          </a:p>
          <a:p>
            <a:endParaRPr lang="zh-CN" altLang="en-US" sz="2400">
              <a:solidFill>
                <a:srgbClr val="660874"/>
              </a:solidFill>
              <a:ea typeface="华文中宋" panose="02010600040101010101" charset="-122"/>
            </a:endParaRPr>
          </a:p>
          <a:p>
            <a:pPr marL="285750" indent="-285750">
              <a:buFont typeface="Arial" panose="020B0604020202020204"/>
              <a:buChar char="•"/>
            </a:pPr>
            <a:r>
              <a:rPr lang="zh-CN" altLang="en-US" sz="2000" b="1">
                <a:solidFill>
                  <a:srgbClr val="660874"/>
                </a:solidFill>
                <a:ea typeface="华文中宋" panose="02010600040101010101" charset="-122"/>
              </a:rPr>
              <a:t>非侵入性（</a:t>
            </a:r>
            <a:r>
              <a:rPr lang="zh-CN" sz="2000" b="1">
                <a:solidFill>
                  <a:srgbClr val="660874"/>
                </a:solidFill>
                <a:ea typeface="+mn-lt"/>
                <a:cs typeface="+mn-lt"/>
              </a:rPr>
              <a:t>Non-intrusive</a:t>
            </a:r>
            <a:r>
              <a:rPr lang="zh-CN" altLang="en-US" sz="2000" b="1">
                <a:solidFill>
                  <a:srgbClr val="660874"/>
                </a:solidFill>
                <a:ea typeface="华文中宋" panose="02010600040101010101" charset="-122"/>
              </a:rPr>
              <a:t>）</a:t>
            </a:r>
            <a:endParaRPr lang="zh-CN" altLang="en-US" sz="2000" b="1">
              <a:solidFill>
                <a:srgbClr val="660874"/>
              </a:solidFill>
              <a:ea typeface="华文中宋" panose="02010600040101010101" charset="-122"/>
            </a:endParaRPr>
          </a:p>
          <a:p>
            <a:pPr marL="742950" lvl="1" indent="-285750">
              <a:buFont typeface="Courier New" panose="02070309020205020404"/>
              <a:buChar char="o"/>
            </a:pPr>
            <a:r>
              <a:rPr lang="zh-CN">
                <a:ea typeface="+mn-lt"/>
                <a:cs typeface="+mn-lt"/>
              </a:rPr>
              <a:t>开发者在几乎不修改本地训练脚本的情况下</a:t>
            </a:r>
            <a:r>
              <a:rPr lang="zh-CN" altLang="en-US">
                <a:ea typeface="+mn-lt"/>
                <a:cs typeface="+mn-lt"/>
              </a:rPr>
              <a:t>即可</a:t>
            </a:r>
            <a:r>
              <a:rPr lang="zh-CN">
                <a:ea typeface="+mn-lt"/>
                <a:cs typeface="+mn-lt"/>
              </a:rPr>
              <a:t>实现分布式训练。</a:t>
            </a:r>
            <a:endParaRPr lang="zh-CN" altLang="en-US">
              <a:ea typeface="+mn-lt"/>
              <a:cs typeface="+mn-lt"/>
            </a:endParaRPr>
          </a:p>
          <a:p>
            <a:endParaRPr lang="zh-CN" altLang="en-US">
              <a:ea typeface="华文中宋" panose="02010600040101010101" charset="-122"/>
            </a:endParaRPr>
          </a:p>
          <a:p>
            <a:endParaRPr lang="zh-CN" altLang="en-US">
              <a:solidFill>
                <a:srgbClr val="000000"/>
              </a:solidFill>
              <a:ea typeface="华文中宋" panose="02010600040101010101" charset="-122"/>
            </a:endParaRPr>
          </a:p>
          <a:p>
            <a:pPr marL="285750" indent="-285750">
              <a:buFont typeface="Arial" panose="020B0604020202020204"/>
              <a:buChar char="•"/>
            </a:pPr>
            <a:r>
              <a:rPr lang="zh-CN" altLang="en-US" sz="2000" b="1">
                <a:solidFill>
                  <a:srgbClr val="660874"/>
                </a:solidFill>
                <a:ea typeface="华文中宋" panose="02010600040101010101" charset="-122"/>
              </a:rPr>
              <a:t>拦截性（</a:t>
            </a:r>
            <a:r>
              <a:rPr lang="en-US" altLang="zh-CN" sz="2000" b="1">
                <a:solidFill>
                  <a:srgbClr val="660874"/>
                </a:solidFill>
                <a:ea typeface="+mn-lt"/>
                <a:cs typeface="+mn-lt"/>
              </a:rPr>
              <a:t>I</a:t>
            </a:r>
            <a:r>
              <a:rPr lang="zh-CN" sz="2000" b="1">
                <a:solidFill>
                  <a:srgbClr val="660874"/>
                </a:solidFill>
                <a:ea typeface="+mn-lt"/>
                <a:cs typeface="+mn-lt"/>
              </a:rPr>
              <a:t>nt</a:t>
            </a:r>
            <a:r>
              <a:rPr lang="en-US" altLang="zh-CN" sz="2000" b="1">
                <a:solidFill>
                  <a:srgbClr val="660874"/>
                </a:solidFill>
                <a:ea typeface="+mn-lt"/>
                <a:cs typeface="+mn-lt"/>
              </a:rPr>
              <a:t>e</a:t>
            </a:r>
            <a:r>
              <a:rPr lang="zh-CN" sz="2000" b="1">
                <a:solidFill>
                  <a:srgbClr val="660874"/>
                </a:solidFill>
                <a:ea typeface="+mn-lt"/>
                <a:cs typeface="+mn-lt"/>
              </a:rPr>
              <a:t>r</a:t>
            </a:r>
            <a:r>
              <a:rPr lang="en-US" altLang="zh-CN" sz="2000" b="1" err="1">
                <a:solidFill>
                  <a:srgbClr val="660874"/>
                </a:solidFill>
                <a:ea typeface="+mn-lt"/>
                <a:cs typeface="+mn-lt"/>
              </a:rPr>
              <a:t>cept</a:t>
            </a:r>
            <a:r>
              <a:rPr lang="zh-CN" sz="2000" b="1">
                <a:solidFill>
                  <a:srgbClr val="660874"/>
                </a:solidFill>
                <a:ea typeface="+mn-lt"/>
                <a:cs typeface="+mn-lt"/>
              </a:rPr>
              <a:t>ive</a:t>
            </a:r>
            <a:r>
              <a:rPr lang="zh-CN" altLang="en-US" sz="2000" b="1">
                <a:solidFill>
                  <a:srgbClr val="660874"/>
                </a:solidFill>
                <a:ea typeface="华文中宋" panose="02010600040101010101" charset="-122"/>
              </a:rPr>
              <a:t>）</a:t>
            </a:r>
            <a:endParaRPr lang="zh-CN" altLang="en-US" sz="2000" b="1">
              <a:solidFill>
                <a:srgbClr val="660874"/>
              </a:solidFill>
              <a:ea typeface="华文中宋" panose="02010600040101010101" charset="-122"/>
            </a:endParaRPr>
          </a:p>
          <a:p>
            <a:pPr marL="742950" lvl="1" indent="-285750">
              <a:buFont typeface="Courier New" panose="02070309020205020404"/>
              <a:buChar char="o"/>
            </a:pPr>
            <a:r>
              <a:rPr lang="zh-CN">
                <a:ea typeface="+mn-lt"/>
                <a:cs typeface="+mn-lt"/>
              </a:rPr>
              <a:t>API能够及时</a:t>
            </a:r>
            <a:r>
              <a:rPr lang="zh-CN" altLang="en-US">
                <a:ea typeface="+mn-lt"/>
                <a:cs typeface="+mn-lt"/>
              </a:rPr>
              <a:t>根据用户需要</a:t>
            </a:r>
            <a:r>
              <a:rPr lang="zh-CN">
                <a:ea typeface="+mn-lt"/>
                <a:cs typeface="+mn-lt"/>
              </a:rPr>
              <a:t>拦截信号</a:t>
            </a:r>
            <a:r>
              <a:rPr lang="zh-CN" altLang="en-US">
                <a:ea typeface="+mn-lt"/>
                <a:cs typeface="+mn-lt"/>
              </a:rPr>
              <a:t>，</a:t>
            </a:r>
            <a:r>
              <a:rPr lang="zh-CN">
                <a:ea typeface="+mn-lt"/>
                <a:cs typeface="+mn-lt"/>
              </a:rPr>
              <a:t>以</a:t>
            </a:r>
            <a:r>
              <a:rPr lang="zh-CN" altLang="en-US">
                <a:ea typeface="+mn-lt"/>
                <a:cs typeface="+mn-lt"/>
              </a:rPr>
              <a:t>实现</a:t>
            </a:r>
            <a:r>
              <a:rPr lang="zh-CN">
                <a:ea typeface="+mn-lt"/>
                <a:cs typeface="+mn-lt"/>
              </a:rPr>
              <a:t>通信和系统优化</a:t>
            </a:r>
            <a:endParaRPr lang="zh-CN" altLang="en-US">
              <a:ea typeface="+mn-lt"/>
              <a:cs typeface="+mn-lt"/>
            </a:endParaRPr>
          </a:p>
        </p:txBody>
      </p:sp>
      <p:sp>
        <p:nvSpPr>
          <p:cNvPr id="12" name="文本框 11"/>
          <p:cNvSpPr txBox="1"/>
          <p:nvPr/>
        </p:nvSpPr>
        <p:spPr>
          <a:xfrm>
            <a:off x="7058526" y="1163052"/>
            <a:ext cx="31683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a:ea typeface="华文中宋" panose="02010600040101010101" charset="-122"/>
              </a:rPr>
              <a:t>一个具体实现例子：</a:t>
            </a:r>
            <a:endParaRPr lang="zh-CN" altLang="en-US"/>
          </a:p>
        </p:txBody>
      </p:sp>
      <p:sp>
        <p:nvSpPr>
          <p:cNvPr id="13" name="文本框 12"/>
          <p:cNvSpPr txBox="1"/>
          <p:nvPr/>
        </p:nvSpPr>
        <p:spPr>
          <a:xfrm>
            <a:off x="5333999" y="3629526"/>
            <a:ext cx="132347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000" b="1">
                <a:solidFill>
                  <a:srgbClr val="660874"/>
                </a:solidFill>
                <a:ea typeface="华文中宋" panose="02010600040101010101" charset="-122"/>
              </a:rPr>
              <a:t>体现非侵入性和拦截性</a:t>
            </a:r>
            <a:endParaRPr lang="zh-CN" altLang="en-US" sz="2000" b="1">
              <a:solidFill>
                <a:srgbClr val="660874"/>
              </a:solidFill>
              <a:ea typeface="华文中宋" panose="02010600040101010101" charset="-122"/>
            </a:endParaRPr>
          </a:p>
        </p:txBody>
      </p:sp>
      <p:sp>
        <p:nvSpPr>
          <p:cNvPr id="14" name="箭头: 右 13"/>
          <p:cNvSpPr/>
          <p:nvPr/>
        </p:nvSpPr>
        <p:spPr>
          <a:xfrm rot="-1260000">
            <a:off x="6521301" y="3489102"/>
            <a:ext cx="401053" cy="2941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593424"/>
            <a:ext cx="10521388" cy="1015200"/>
          </a:xfrm>
        </p:spPr>
        <p:txBody>
          <a:bodyPr/>
          <a:lstStyle/>
          <a:p>
            <a:r>
              <a:rPr lang="zh-CN" altLang="en-US">
                <a:ea typeface="华文中宋" panose="02010600040101010101" charset="-122"/>
              </a:rPr>
              <a:t>API</a:t>
            </a:r>
            <a:endParaRPr lang="en-US" altLang="zh-CN">
              <a:ea typeface="华文中宋" panose="02010600040101010101" charset="-122"/>
            </a:endParaRPr>
          </a:p>
        </p:txBody>
      </p:sp>
      <p:sp>
        <p:nvSpPr>
          <p:cNvPr id="11" name="文本框 10"/>
          <p:cNvSpPr txBox="1"/>
          <p:nvPr/>
        </p:nvSpPr>
        <p:spPr>
          <a:xfrm>
            <a:off x="721894" y="1430420"/>
            <a:ext cx="4732420"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400">
                <a:solidFill>
                  <a:srgbClr val="660874"/>
                </a:solidFill>
                <a:ea typeface="华文中宋" panose="02010600040101010101" charset="-122"/>
              </a:rPr>
              <a:t>具体实现细节</a:t>
            </a:r>
            <a:endParaRPr lang="zh-CN" altLang="en-US" sz="2400">
              <a:solidFill>
                <a:srgbClr val="660874"/>
              </a:solidFill>
              <a:ea typeface="华文中宋" panose="02010600040101010101" charset="-122"/>
            </a:endParaRPr>
          </a:p>
          <a:p>
            <a:endParaRPr lang="zh-CN" altLang="en-US" sz="2400">
              <a:solidFill>
                <a:srgbClr val="660874"/>
              </a:solidFill>
              <a:ea typeface="华文中宋" panose="02010600040101010101" charset="-122"/>
            </a:endParaRPr>
          </a:p>
          <a:p>
            <a:pPr marL="285750" indent="-285750">
              <a:buFont typeface="Arial" panose="020B0604020202020204"/>
              <a:buChar char="•"/>
            </a:pPr>
            <a:r>
              <a:rPr lang="zh-CN" sz="2000" b="1">
                <a:solidFill>
                  <a:srgbClr val="660874"/>
                </a:solidFill>
                <a:ea typeface="+mn-lt"/>
                <a:cs typeface="+mn-lt"/>
              </a:rPr>
              <a:t>可配置旋钮</a:t>
            </a:r>
            <a:r>
              <a:rPr lang="zh-CN" altLang="en-US" sz="2000" b="1">
                <a:solidFill>
                  <a:srgbClr val="660874"/>
                </a:solidFill>
                <a:ea typeface="+mn-lt"/>
                <a:cs typeface="+mn-lt"/>
              </a:rPr>
              <a:t>（</a:t>
            </a:r>
            <a:r>
              <a:rPr lang="zh-CN" sz="2000" b="1">
                <a:solidFill>
                  <a:srgbClr val="660874"/>
                </a:solidFill>
                <a:ea typeface="+mn-lt"/>
                <a:cs typeface="+mn-lt"/>
              </a:rPr>
              <a:t>Con</a:t>
            </a:r>
            <a:r>
              <a:rPr lang="en-US" altLang="zh-CN" sz="2000" b="1">
                <a:solidFill>
                  <a:srgbClr val="660874"/>
                </a:solidFill>
                <a:ea typeface="+mn-lt"/>
                <a:cs typeface="+mn-lt"/>
              </a:rPr>
              <a:t>f</a:t>
            </a:r>
            <a:r>
              <a:rPr lang="zh-CN" sz="2000" b="1">
                <a:solidFill>
                  <a:srgbClr val="660874"/>
                </a:solidFill>
                <a:ea typeface="+mn-lt"/>
                <a:cs typeface="+mn-lt"/>
              </a:rPr>
              <a:t>i</a:t>
            </a:r>
            <a:r>
              <a:rPr lang="en-US" altLang="zh-CN" sz="2000" b="1" err="1">
                <a:solidFill>
                  <a:srgbClr val="660874"/>
                </a:solidFill>
                <a:ea typeface="+mn-lt"/>
                <a:cs typeface="+mn-lt"/>
              </a:rPr>
              <a:t>guable</a:t>
            </a:r>
            <a:r>
              <a:rPr lang="zh-CN" sz="2000" b="1">
                <a:solidFill>
                  <a:srgbClr val="660874"/>
                </a:solidFill>
                <a:ea typeface="+mn-lt"/>
                <a:cs typeface="+mn-lt"/>
              </a:rPr>
              <a:t> </a:t>
            </a:r>
            <a:r>
              <a:rPr lang="en-US" altLang="zh-CN" sz="2000" b="1">
                <a:solidFill>
                  <a:srgbClr val="660874"/>
                </a:solidFill>
                <a:ea typeface="+mn-lt"/>
                <a:cs typeface="+mn-lt"/>
              </a:rPr>
              <a:t>K</a:t>
            </a:r>
            <a:r>
              <a:rPr lang="zh-CN" sz="2000" b="1">
                <a:solidFill>
                  <a:srgbClr val="660874"/>
                </a:solidFill>
                <a:ea typeface="+mn-lt"/>
                <a:cs typeface="+mn-lt"/>
              </a:rPr>
              <a:t>n</a:t>
            </a:r>
            <a:r>
              <a:rPr lang="en-US" altLang="zh-CN" sz="2000" b="1" err="1">
                <a:solidFill>
                  <a:srgbClr val="660874"/>
                </a:solidFill>
                <a:ea typeface="+mn-lt"/>
                <a:cs typeface="+mn-lt"/>
              </a:rPr>
              <a:t>ob</a:t>
            </a:r>
            <a:r>
              <a:rPr lang="zh-CN" sz="2000" b="1">
                <a:solidFill>
                  <a:srgbClr val="660874"/>
                </a:solidFill>
                <a:ea typeface="+mn-lt"/>
                <a:cs typeface="+mn-lt"/>
              </a:rPr>
              <a:t>s</a:t>
            </a:r>
            <a:r>
              <a:rPr lang="zh-CN" altLang="en-US" sz="2000" b="1">
                <a:solidFill>
                  <a:srgbClr val="660874"/>
                </a:solidFill>
                <a:ea typeface="+mn-lt"/>
                <a:cs typeface="+mn-lt"/>
              </a:rPr>
              <a:t>）</a:t>
            </a:r>
            <a:endParaRPr lang="zh-CN" sz="2000" b="1">
              <a:solidFill>
                <a:srgbClr val="660874"/>
              </a:solidFill>
              <a:ea typeface="+mn-lt"/>
              <a:cs typeface="+mn-lt"/>
            </a:endParaRPr>
          </a:p>
          <a:p>
            <a:pPr marL="742950" lvl="1" indent="-285750">
              <a:buFont typeface="Courier New" panose="02070309020205020404"/>
              <a:buChar char="o"/>
            </a:pPr>
            <a:r>
              <a:rPr lang="zh-CN">
                <a:ea typeface="+mn-lt"/>
                <a:cs typeface="+mn-lt"/>
              </a:rPr>
              <a:t>用于控制进程组、桶大小和未使用参数检测。</a:t>
            </a:r>
            <a:endParaRPr lang="zh-CN" altLang="en-US">
              <a:ea typeface="+mn-lt"/>
              <a:cs typeface="+mn-lt"/>
            </a:endParaRPr>
          </a:p>
          <a:p>
            <a:endParaRPr lang="zh-CN" altLang="en-US">
              <a:ea typeface="华文中宋" panose="02010600040101010101" charset="-122"/>
            </a:endParaRPr>
          </a:p>
          <a:p>
            <a:endParaRPr lang="zh-CN" altLang="en-US">
              <a:solidFill>
                <a:srgbClr val="000000"/>
              </a:solidFill>
              <a:ea typeface="华文中宋" panose="02010600040101010101" charset="-122"/>
            </a:endParaRPr>
          </a:p>
          <a:p>
            <a:pPr marL="285750" indent="-285750">
              <a:buFont typeface="Arial" panose="020B0604020202020204"/>
              <a:buChar char="•"/>
            </a:pPr>
            <a:r>
              <a:rPr lang="zh-CN" sz="2000" b="1">
                <a:solidFill>
                  <a:srgbClr val="660874"/>
                </a:solidFill>
                <a:ea typeface="+mn-lt"/>
                <a:cs typeface="+mn-lt"/>
              </a:rPr>
              <a:t>模型设备亲和性</a:t>
            </a:r>
            <a:r>
              <a:rPr lang="zh-CN" altLang="en-US" sz="2000" b="1">
                <a:solidFill>
                  <a:srgbClr val="660874"/>
                </a:solidFill>
                <a:ea typeface="+mn-lt"/>
                <a:cs typeface="+mn-lt"/>
              </a:rPr>
              <a:t>（</a:t>
            </a:r>
            <a:r>
              <a:rPr lang="zh-CN" sz="2000" b="1">
                <a:solidFill>
                  <a:srgbClr val="660874"/>
                </a:solidFill>
                <a:ea typeface="+mn-lt"/>
                <a:cs typeface="+mn-lt"/>
              </a:rPr>
              <a:t>Model D</a:t>
            </a:r>
            <a:r>
              <a:rPr lang="en-US" altLang="zh-CN" sz="2000" b="1">
                <a:solidFill>
                  <a:srgbClr val="660874"/>
                </a:solidFill>
                <a:ea typeface="+mn-lt"/>
                <a:cs typeface="+mn-lt"/>
              </a:rPr>
              <a:t>e</a:t>
            </a:r>
            <a:r>
              <a:rPr lang="zh-CN" sz="2000" b="1">
                <a:solidFill>
                  <a:srgbClr val="660874"/>
                </a:solidFill>
                <a:ea typeface="+mn-lt"/>
                <a:cs typeface="+mn-lt"/>
              </a:rPr>
              <a:t>v</a:t>
            </a:r>
            <a:r>
              <a:rPr lang="en-US" altLang="zh-CN" sz="2000" b="1" err="1">
                <a:solidFill>
                  <a:srgbClr val="660874"/>
                </a:solidFill>
                <a:ea typeface="+mn-lt"/>
                <a:cs typeface="+mn-lt"/>
              </a:rPr>
              <a:t>ic</a:t>
            </a:r>
            <a:r>
              <a:rPr lang="zh-CN" sz="2000" b="1">
                <a:solidFill>
                  <a:srgbClr val="660874"/>
                </a:solidFill>
                <a:ea typeface="+mn-lt"/>
                <a:cs typeface="+mn-lt"/>
              </a:rPr>
              <a:t>e Affinity</a:t>
            </a:r>
            <a:r>
              <a:rPr lang="zh-CN" altLang="en-US" sz="2000" b="1">
                <a:solidFill>
                  <a:srgbClr val="660874"/>
                </a:solidFill>
                <a:ea typeface="+mn-lt"/>
                <a:cs typeface="+mn-lt"/>
              </a:rPr>
              <a:t>）</a:t>
            </a:r>
            <a:endParaRPr lang="zh-CN" altLang="en-US" sz="2000" b="1">
              <a:solidFill>
                <a:srgbClr val="660874"/>
              </a:solidFill>
              <a:ea typeface="华文中宋" panose="02010600040101010101" charset="-122"/>
            </a:endParaRPr>
          </a:p>
          <a:p>
            <a:pPr marL="742950" lvl="1" indent="-285750">
              <a:buFont typeface="Courier New" panose="02070309020205020404"/>
              <a:buChar char="o"/>
            </a:pPr>
            <a:r>
              <a:rPr lang="zh-CN" altLang="en-US">
                <a:ea typeface="+mn-lt"/>
                <a:cs typeface="+mn-lt"/>
              </a:rPr>
              <a:t>当模型跨多个设备</a:t>
            </a:r>
            <a:r>
              <a:rPr lang="zh-CN">
                <a:ea typeface="+mn-lt"/>
                <a:cs typeface="+mn-lt"/>
              </a:rPr>
              <a:t>时，</a:t>
            </a:r>
            <a:r>
              <a:rPr lang="en-US" altLang="zh-CN">
                <a:ea typeface="+mn-lt"/>
                <a:cs typeface="+mn-lt"/>
              </a:rPr>
              <a:t>DDP</a:t>
            </a:r>
            <a:r>
              <a:rPr lang="zh-CN" altLang="en-US">
                <a:ea typeface="+mn-lt"/>
                <a:cs typeface="+mn-lt"/>
              </a:rPr>
              <a:t>的行为要确保与</a:t>
            </a:r>
            <a:r>
              <a:rPr lang="zh-CN">
                <a:ea typeface="+mn-lt"/>
                <a:cs typeface="+mn-lt"/>
              </a:rPr>
              <a:t>多设</a:t>
            </a:r>
            <a:r>
              <a:rPr lang="zh-CN" altLang="en-US">
                <a:ea typeface="+mn-lt"/>
                <a:cs typeface="+mn-lt"/>
              </a:rPr>
              <a:t>备模型的兼容性</a:t>
            </a:r>
            <a:endParaRPr lang="zh-CN"/>
          </a:p>
          <a:p>
            <a:pPr marL="285750" indent="-285750">
              <a:buFont typeface="Arial" panose="020B0604020202020204"/>
              <a:buChar char="•"/>
            </a:pPr>
            <a:endParaRPr lang="zh-CN">
              <a:ea typeface="+mn-lt"/>
              <a:cs typeface="+mn-lt"/>
            </a:endParaRPr>
          </a:p>
          <a:p>
            <a:pPr marL="285750" indent="-285750">
              <a:buFont typeface="Arial" panose="020B0604020202020204"/>
              <a:buChar char="•"/>
            </a:pPr>
            <a:r>
              <a:rPr lang="zh-CN" sz="2000" b="1">
                <a:solidFill>
                  <a:srgbClr val="660874"/>
                </a:solidFill>
                <a:ea typeface="+mn-lt"/>
                <a:cs typeface="+mn-lt"/>
              </a:rPr>
              <a:t>模型缓冲区</a:t>
            </a:r>
            <a:r>
              <a:rPr lang="zh-CN" altLang="en-US" sz="2000" b="1">
                <a:solidFill>
                  <a:srgbClr val="660874"/>
                </a:solidFill>
                <a:ea typeface="+mn-lt"/>
                <a:cs typeface="+mn-lt"/>
              </a:rPr>
              <a:t>（</a:t>
            </a:r>
            <a:r>
              <a:rPr lang="zh-CN" sz="2000" b="1">
                <a:solidFill>
                  <a:srgbClr val="660874"/>
                </a:solidFill>
                <a:ea typeface="+mn-lt"/>
                <a:cs typeface="+mn-lt"/>
              </a:rPr>
              <a:t>Model Buffers</a:t>
            </a:r>
            <a:r>
              <a:rPr lang="zh-CN" altLang="en-US" sz="2000" b="1">
                <a:solidFill>
                  <a:srgbClr val="660874"/>
                </a:solidFill>
                <a:ea typeface="+mn-lt"/>
                <a:cs typeface="+mn-lt"/>
              </a:rPr>
              <a:t>）</a:t>
            </a:r>
            <a:endParaRPr lang="zh-CN" altLang="en-US" sz="2000" b="1">
              <a:solidFill>
                <a:srgbClr val="660874"/>
              </a:solidFill>
              <a:ea typeface="+mn-lt"/>
              <a:cs typeface="+mn-lt"/>
            </a:endParaRPr>
          </a:p>
          <a:p>
            <a:pPr marL="742950" lvl="1" indent="-285750">
              <a:buFont typeface="Courier New" panose="02070309020205020404"/>
              <a:buChar char="o"/>
            </a:pPr>
            <a:r>
              <a:rPr lang="zh-CN">
                <a:ea typeface="+mn-lt"/>
                <a:cs typeface="+mn-lt"/>
              </a:rPr>
              <a:t>支持维护状态的层</a:t>
            </a:r>
            <a:endParaRPr lang="zh-CN" altLang="en-US">
              <a:ea typeface="+mn-lt"/>
              <a:cs typeface="+mn-lt"/>
            </a:endParaRPr>
          </a:p>
        </p:txBody>
      </p:sp>
      <p:graphicFrame>
        <p:nvGraphicFramePr>
          <p:cNvPr id="8" name="内容占位符 7"/>
          <p:cNvGraphicFramePr>
            <a:graphicFrameLocks noGrp="1"/>
          </p:cNvGraphicFramePr>
          <p:nvPr>
            <p:ph sz="half" idx="2"/>
          </p:nvPr>
        </p:nvGraphicFramePr>
        <p:xfrm>
          <a:off x="5708315" y="2580105"/>
          <a:ext cx="6114658" cy="3923890"/>
        </p:xfrm>
        <a:graphic>
          <a:graphicData uri="http://schemas.openxmlformats.org/drawingml/2006/table">
            <a:tbl>
              <a:tblPr firstRow="1" bandRow="1">
                <a:tableStyleId>{5C22544A-7EE6-4342-B048-85BDC9FD1C3A}</a:tableStyleId>
              </a:tblPr>
              <a:tblGrid>
                <a:gridCol w="3057329"/>
                <a:gridCol w="3057329"/>
              </a:tblGrid>
              <a:tr h="651305">
                <a:tc>
                  <a:txBody>
                    <a:bodyPr/>
                    <a:lstStyle/>
                    <a:p>
                      <a:r>
                        <a:rPr lang="zh-CN" altLang="en-US"/>
                        <a:t>重要参数</a:t>
                      </a:r>
                      <a:endParaRPr lang="zh-CN" altLang="en-US"/>
                    </a:p>
                  </a:txBody>
                  <a:tcPr/>
                </a:tc>
                <a:tc>
                  <a:txBody>
                    <a:bodyPr/>
                    <a:lstStyle/>
                    <a:p>
                      <a:r>
                        <a:rPr lang="zh-CN" altLang="en-US"/>
                        <a:t>作用与意义</a:t>
                      </a:r>
                      <a:endParaRPr lang="zh-CN" altLang="en-US"/>
                    </a:p>
                  </a:txBody>
                  <a:tcPr/>
                </a:tc>
              </a:tr>
              <a:tr h="793779">
                <a:tc>
                  <a:txBody>
                    <a:bodyPr/>
                    <a:lstStyle/>
                    <a:p>
                      <a:pPr lvl="0">
                        <a:buNone/>
                      </a:pPr>
                      <a:r>
                        <a:rPr lang="zh-CN" sz="1600" b="1" i="0" u="none" strike="noStrike" noProof="0">
                          <a:solidFill>
                            <a:srgbClr val="262626"/>
                          </a:solidFill>
                          <a:latin typeface="华文中宋" panose="02010600040101010101" charset="-122"/>
                          <a:ea typeface="华文中宋" panose="02010600040101010101" charset="-122"/>
                        </a:rPr>
                        <a:t>process_group</a:t>
                      </a:r>
                      <a:endParaRPr lang="zh-CN" sz="1600"/>
                    </a:p>
                  </a:txBody>
                  <a:tcPr/>
                </a:tc>
                <a:tc>
                  <a:txBody>
                    <a:bodyPr/>
                    <a:lstStyle/>
                    <a:p>
                      <a:pPr lvl="0">
                        <a:buNone/>
                      </a:pPr>
                      <a:r>
                        <a:rPr lang="zh-CN" sz="1600" b="0" i="0" u="none" strike="noStrike" noProof="0">
                          <a:latin typeface="华文中宋" panose="02010600040101010101" charset="-122"/>
                          <a:ea typeface="华文中宋" panose="02010600040101010101" charset="-122"/>
                        </a:rPr>
                        <a:t>用于指定</a:t>
                      </a:r>
                      <a:r>
                        <a:rPr lang="zh-CN" altLang="en-US" sz="1600" b="0" i="0" u="none" strike="noStrike" noProof="0">
                          <a:latin typeface="华文中宋" panose="02010600040101010101" charset="-122"/>
                          <a:ea typeface="华文中宋" panose="02010600040101010101" charset="-122"/>
                        </a:rPr>
                        <a:t>来</a:t>
                      </a:r>
                      <a:r>
                        <a:rPr lang="zh-CN" sz="1600" b="0" i="0" u="none" strike="noStrike" noProof="0">
                          <a:latin typeface="华文中宋" panose="02010600040101010101" charset="-122"/>
                          <a:ea typeface="华文中宋" panose="02010600040101010101" charset="-122"/>
                        </a:rPr>
                        <a:t>运行AllReduce操作的</a:t>
                      </a:r>
                      <a:r>
                        <a:rPr lang="en-US" altLang="zh-CN" sz="1600" b="0" i="0" u="none" strike="noStrike" noProof="0" err="1">
                          <a:latin typeface="华文中宋" panose="02010600040101010101" charset="-122"/>
                          <a:ea typeface="华文中宋" panose="02010600040101010101" charset="-122"/>
                        </a:rPr>
                        <a:t>进程组</a:t>
                      </a:r>
                      <a:r>
                        <a:rPr lang="en-US" sz="1600" b="0" i="0" u="none" strike="noStrike" noProof="0" err="1"/>
                        <a:t>，提供更多的控制和灵活性</a:t>
                      </a:r>
                      <a:r>
                        <a:rPr lang="en-US" sz="1600" b="0" i="0" u="none" strike="noStrike" noProof="0"/>
                        <a:t>。</a:t>
                      </a:r>
                      <a:endParaRPr lang="en-US" altLang="zh-CN" sz="1600" b="0" i="0" u="none" strike="noStrike" noProof="0">
                        <a:latin typeface="华文中宋" panose="02010600040101010101" charset="-122"/>
                        <a:ea typeface="华文中宋" panose="02010600040101010101" charset="-122"/>
                      </a:endParaRPr>
                    </a:p>
                  </a:txBody>
                  <a:tcPr/>
                </a:tc>
              </a:tr>
              <a:tr h="651305">
                <a:tc>
                  <a:txBody>
                    <a:bodyPr/>
                    <a:lstStyle/>
                    <a:p>
                      <a:pPr lvl="0">
                        <a:buNone/>
                      </a:pPr>
                      <a:r>
                        <a:rPr lang="zh-CN" sz="1600" b="1" i="0" u="none" strike="noStrike" noProof="0">
                          <a:solidFill>
                            <a:srgbClr val="262626"/>
                          </a:solidFill>
                          <a:latin typeface="华文中宋" panose="02010600040101010101" charset="-122"/>
                          <a:ea typeface="华文中宋" panose="02010600040101010101" charset="-122"/>
                        </a:rPr>
                        <a:t>bucket_cap_mb</a:t>
                      </a:r>
                      <a:endParaRPr lang="zh-CN" sz="1600"/>
                    </a:p>
                  </a:txBody>
                  <a:tcPr/>
                </a:tc>
                <a:tc>
                  <a:txBody>
                    <a:bodyPr/>
                    <a:lstStyle/>
                    <a:p>
                      <a:pPr lvl="0">
                        <a:buNone/>
                      </a:pPr>
                      <a:r>
                        <a:rPr lang="zh-CN" sz="1600" b="0" i="0" u="none" strike="noStrike" noProof="0">
                          <a:latin typeface="华文中宋" panose="02010600040101010101" charset="-122"/>
                          <a:ea typeface="华文中宋" panose="02010600040101010101" charset="-122"/>
                        </a:rPr>
                        <a:t>用于控制AllReduce桶的大小</a:t>
                      </a:r>
                      <a:r>
                        <a:rPr lang="zh-CN" altLang="en-US" sz="1600" b="0" i="0" u="none" strike="noStrike" noProof="0">
                          <a:latin typeface="华文中宋" panose="02010600040101010101" charset="-122"/>
                          <a:ea typeface="华文中宋" panose="02010600040101010101" charset="-122"/>
                        </a:rPr>
                        <a:t>，调整训练速度。</a:t>
                      </a:r>
                      <a:endParaRPr lang="zh-CN" sz="1600"/>
                    </a:p>
                  </a:txBody>
                  <a:tcPr/>
                </a:tc>
              </a:tr>
              <a:tr h="651305">
                <a:tc>
                  <a:txBody>
                    <a:bodyPr/>
                    <a:lstStyle/>
                    <a:p>
                      <a:pPr lvl="0">
                        <a:buNone/>
                      </a:pPr>
                      <a:r>
                        <a:rPr lang="zh-CN" sz="1600" b="1" i="0" u="none" strike="noStrike" noProof="0">
                          <a:solidFill>
                            <a:srgbClr val="262626"/>
                          </a:solidFill>
                          <a:latin typeface="华文中宋" panose="02010600040101010101" charset="-122"/>
                          <a:ea typeface="华文中宋" panose="02010600040101010101" charset="-122"/>
                        </a:rPr>
                        <a:t>find_unused_parameters</a:t>
                      </a:r>
                      <a:endParaRPr lang="zh-CN" sz="1600"/>
                    </a:p>
                  </a:txBody>
                  <a:tcPr/>
                </a:tc>
                <a:tc>
                  <a:txBody>
                    <a:bodyPr/>
                    <a:lstStyle/>
                    <a:p>
                      <a:pPr lvl="0">
                        <a:buNone/>
                      </a:pPr>
                      <a:r>
                        <a:rPr lang="zh-CN" sz="1600" b="0" i="0" u="none" strike="noStrike" noProof="0">
                          <a:latin typeface="华文中宋" panose="02010600040101010101" charset="-122"/>
                          <a:ea typeface="华文中宋" panose="02010600040101010101" charset="-122"/>
                        </a:rPr>
                        <a:t>检测未使用</a:t>
                      </a:r>
                      <a:r>
                        <a:rPr lang="zh-CN" altLang="en-US" sz="1600" b="0" i="0" u="none" strike="noStrike" noProof="0">
                          <a:latin typeface="华文中宋" panose="02010600040101010101" charset="-122"/>
                          <a:ea typeface="华文中宋" panose="02010600040101010101" charset="-122"/>
                        </a:rPr>
                        <a:t>的</a:t>
                      </a:r>
                      <a:r>
                        <a:rPr lang="zh-CN" sz="1600" b="0" i="0" u="none" strike="noStrike" noProof="0">
                          <a:latin typeface="华文中宋" panose="02010600040101010101" charset="-122"/>
                          <a:ea typeface="华文中宋" panose="02010600040101010101" charset="-122"/>
                        </a:rPr>
                        <a:t>参数，通过遍历自动求导图来实现。未使用参数可能出现在模型的某些部分对损失没有贡献的情况下。通过切换选项，用户可以选择DDP是否在训练期间检测和处理未使用的参数。</a:t>
                      </a:r>
                      <a:endParaRPr lang="zh-CN" sz="1600"/>
                    </a:p>
                  </a:txBody>
                  <a:tcPr/>
                </a:tc>
              </a:tr>
            </a:tbl>
          </a:graphicData>
        </a:graphic>
      </p:graphicFrame>
      <p:sp>
        <p:nvSpPr>
          <p:cNvPr id="9" name="文本框 8"/>
          <p:cNvSpPr txBox="1"/>
          <p:nvPr/>
        </p:nvSpPr>
        <p:spPr>
          <a:xfrm>
            <a:off x="5942263" y="427788"/>
            <a:ext cx="523373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zh-CN" altLang="en-US" sz="2200" b="1">
                <a:solidFill>
                  <a:srgbClr val="660874"/>
                </a:solidFill>
                <a:ea typeface="华文中宋" panose="02010600040101010101" charset="-122"/>
              </a:rPr>
              <a:t>相关的参数设置和模块调用</a:t>
            </a:r>
            <a:endParaRPr lang="zh-CN" altLang="en-US" sz="2200" b="1">
              <a:solidFill>
                <a:srgbClr val="660874"/>
              </a:solidFill>
              <a:ea typeface="华文中宋" panose="02010600040101010101" charset="-122"/>
            </a:endParaRPr>
          </a:p>
        </p:txBody>
      </p:sp>
      <p:pic>
        <p:nvPicPr>
          <p:cNvPr id="16" name="图片 15" descr="图形用户界面, 文本, 应用程序&#10;&#10;已自动生成说明"/>
          <p:cNvPicPr>
            <a:picLocks noChangeAspect="1"/>
          </p:cNvPicPr>
          <p:nvPr/>
        </p:nvPicPr>
        <p:blipFill>
          <a:blip r:embed="rId1"/>
          <a:stretch>
            <a:fillRect/>
          </a:stretch>
        </p:blipFill>
        <p:spPr>
          <a:xfrm>
            <a:off x="5713663" y="1054184"/>
            <a:ext cx="5978357" cy="1313948"/>
          </a:xfrm>
          <a:prstGeom prst="rect">
            <a:avLst/>
          </a:prstGeom>
        </p:spPr>
      </p:pic>
      <p:sp>
        <p:nvSpPr>
          <p:cNvPr id="17" name="文本框 16"/>
          <p:cNvSpPr txBox="1"/>
          <p:nvPr/>
        </p:nvSpPr>
        <p:spPr>
          <a:xfrm>
            <a:off x="561474" y="6497053"/>
            <a:ext cx="79943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a:ea typeface="+mn-lt"/>
                <a:cs typeface="+mn-lt"/>
              </a:rPr>
              <a:t>https://py</a:t>
            </a:r>
            <a:r>
              <a:rPr lang="zh-CN">
                <a:ea typeface="+mn-lt"/>
                <a:cs typeface="+mn-lt"/>
              </a:rPr>
              <a:t>torch.or</a:t>
            </a:r>
            <a:r>
              <a:rPr lang="en-US" altLang="zh-CN">
                <a:ea typeface="+mn-lt"/>
                <a:cs typeface="+mn-lt"/>
              </a:rPr>
              <a:t>g/do</a:t>
            </a:r>
            <a:r>
              <a:rPr lang="zh-CN">
                <a:ea typeface="+mn-lt"/>
                <a:cs typeface="+mn-lt"/>
              </a:rPr>
              <a:t>c</a:t>
            </a:r>
            <a:r>
              <a:rPr lang="en-US" altLang="zh-CN">
                <a:ea typeface="+mn-lt"/>
                <a:cs typeface="+mn-lt"/>
              </a:rPr>
              <a:t>s/</a:t>
            </a:r>
            <a:r>
              <a:rPr lang="zh-CN">
                <a:ea typeface="+mn-lt"/>
                <a:cs typeface="+mn-lt"/>
              </a:rPr>
              <a:t>1.5.0</a:t>
            </a:r>
            <a:r>
              <a:rPr lang="en-US" altLang="zh-CN">
                <a:ea typeface="+mn-lt"/>
                <a:cs typeface="+mn-lt"/>
              </a:rPr>
              <a:t>/nn.html#t</a:t>
            </a:r>
            <a:r>
              <a:rPr lang="zh-CN">
                <a:ea typeface="+mn-lt"/>
                <a:cs typeface="+mn-lt"/>
              </a:rPr>
              <a:t>o</a:t>
            </a:r>
            <a:r>
              <a:rPr lang="en-US" altLang="zh-CN">
                <a:ea typeface="+mn-lt"/>
                <a:cs typeface="+mn-lt"/>
              </a:rPr>
              <a:t>r</a:t>
            </a:r>
            <a:r>
              <a:rPr lang="zh-CN">
                <a:ea typeface="+mn-lt"/>
                <a:cs typeface="+mn-lt"/>
              </a:rPr>
              <a:t>c</a:t>
            </a:r>
            <a:r>
              <a:rPr lang="en-US" altLang="zh-CN">
                <a:ea typeface="+mn-lt"/>
                <a:cs typeface="+mn-lt"/>
              </a:rPr>
              <a:t>h.nn.parallel.Distrib</a:t>
            </a:r>
            <a:r>
              <a:rPr lang="zh-CN">
                <a:ea typeface="+mn-lt"/>
                <a:cs typeface="+mn-lt"/>
              </a:rPr>
              <a:t>ut</a:t>
            </a:r>
            <a:r>
              <a:rPr lang="en-US" altLang="zh-CN">
                <a:ea typeface="+mn-lt"/>
                <a:cs typeface="+mn-lt"/>
              </a:rPr>
              <a:t>edD</a:t>
            </a:r>
            <a:r>
              <a:rPr lang="zh-CN">
                <a:ea typeface="+mn-lt"/>
                <a:cs typeface="+mn-lt"/>
              </a:rPr>
              <a:t>at</a:t>
            </a:r>
            <a:r>
              <a:rPr lang="en-US" altLang="zh-CN">
                <a:ea typeface="+mn-lt"/>
                <a:cs typeface="+mn-lt"/>
              </a:rPr>
              <a:t>aParallel</a:t>
            </a:r>
            <a:endParaRPr lang="zh-CN" altLang="en-US">
              <a:ea typeface="+mn-lt"/>
              <a:cs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887220" y="2250894"/>
            <a:ext cx="5087075" cy="536005"/>
          </a:xfrm>
        </p:spPr>
        <p:txBody>
          <a:bodyPr/>
          <a:lstStyle/>
          <a:p>
            <a:r>
              <a:rPr lang="en-US" altLang="zh-CN"/>
              <a:t>Foo</a:t>
            </a:r>
            <a:endParaRPr lang="zh-CN" altLang="en-US"/>
          </a:p>
        </p:txBody>
      </p:sp>
      <p:sp>
        <p:nvSpPr>
          <p:cNvPr id="3" name="内容占位符 2"/>
          <p:cNvSpPr>
            <a:spLocks noGrp="1"/>
          </p:cNvSpPr>
          <p:nvPr>
            <p:ph sz="half" idx="2"/>
          </p:nvPr>
        </p:nvSpPr>
        <p:spPr>
          <a:xfrm>
            <a:off x="581195" y="2926054"/>
            <a:ext cx="5393100" cy="2934999"/>
          </a:xfrm>
        </p:spPr>
        <p:txBody>
          <a:bodyPr/>
          <a:lstStyle/>
          <a:p>
            <a:r>
              <a:rPr lang="en-US" altLang="zh-CN">
                <a:ea typeface="华文中宋" panose="02010600040101010101" charset="-122"/>
              </a:rPr>
              <a:t>A</a:t>
            </a:r>
            <a:endParaRPr lang="en-US" altLang="zh-CN">
              <a:ea typeface="华文中宋" panose="02010600040101010101" charset="-122"/>
            </a:endParaRPr>
          </a:p>
          <a:p>
            <a:r>
              <a:rPr lang="en-US" err="1">
                <a:ea typeface="+mn-lt"/>
                <a:cs typeface="+mn-lt"/>
              </a:rPr>
              <a:t>autograd</a:t>
            </a:r>
            <a:r>
              <a:rPr lang="en-US">
                <a:ea typeface="+mn-lt"/>
                <a:cs typeface="+mn-lt"/>
              </a:rPr>
              <a:t> =&gt; Reducer::</a:t>
            </a:r>
            <a:r>
              <a:rPr lang="en-US" err="1">
                <a:ea typeface="+mn-lt"/>
                <a:cs typeface="+mn-lt"/>
              </a:rPr>
              <a:t>autograd_hook</a:t>
            </a:r>
            <a:r>
              <a:rPr lang="en-US">
                <a:ea typeface="+mn-lt"/>
                <a:cs typeface="+mn-lt"/>
              </a:rPr>
              <a:t> =&gt; Reducer::</a:t>
            </a:r>
            <a:r>
              <a:rPr lang="en-US" err="1">
                <a:ea typeface="+mn-lt"/>
                <a:cs typeface="+mn-lt"/>
              </a:rPr>
              <a:t>mark_variable_ready</a:t>
            </a:r>
            <a:r>
              <a:rPr lang="en-US">
                <a:ea typeface="+mn-lt"/>
                <a:cs typeface="+mn-lt"/>
              </a:rPr>
              <a:t> =&gt; Reducer::</a:t>
            </a:r>
            <a:r>
              <a:rPr lang="en-US" err="1">
                <a:ea typeface="+mn-lt"/>
                <a:cs typeface="+mn-lt"/>
              </a:rPr>
              <a:t>mark_bucket_ready</a:t>
            </a:r>
            <a:r>
              <a:rPr lang="en-US">
                <a:ea typeface="+mn-lt"/>
                <a:cs typeface="+mn-lt"/>
              </a:rPr>
              <a:t> =&gt; </a:t>
            </a:r>
            <a:r>
              <a:rPr lang="en-US" err="1">
                <a:ea typeface="+mn-lt"/>
                <a:cs typeface="+mn-lt"/>
              </a:rPr>
              <a:t>allreduce</a:t>
            </a:r>
            <a:endParaRPr lang="en-US" err="1">
              <a:ea typeface="+mn-lt"/>
              <a:cs typeface="+mn-lt"/>
            </a:endParaRPr>
          </a:p>
          <a:p>
            <a:endParaRPr lang="en-US" altLang="zh-CN">
              <a:ea typeface="华文中宋" panose="02010600040101010101" charset="-122"/>
            </a:endParaRPr>
          </a:p>
          <a:p>
            <a:endParaRPr lang="zh-CN" altLang="en-US"/>
          </a:p>
        </p:txBody>
      </p:sp>
      <p:sp>
        <p:nvSpPr>
          <p:cNvPr id="4" name="文本占位符 3"/>
          <p:cNvSpPr>
            <a:spLocks noGrp="1"/>
          </p:cNvSpPr>
          <p:nvPr>
            <p:ph type="body" sz="quarter" idx="3"/>
          </p:nvPr>
        </p:nvSpPr>
        <p:spPr>
          <a:xfrm>
            <a:off x="6523737" y="2250894"/>
            <a:ext cx="5087073" cy="553373"/>
          </a:xfrm>
        </p:spPr>
        <p:txBody>
          <a:bodyPr/>
          <a:lstStyle/>
          <a:p>
            <a:r>
              <a:rPr lang="en-US" altLang="zh-CN"/>
              <a:t>Bar</a:t>
            </a:r>
            <a:endParaRPr lang="zh-CN" altLang="en-US"/>
          </a:p>
        </p:txBody>
      </p:sp>
      <p:sp>
        <p:nvSpPr>
          <p:cNvPr id="5" name="内容占位符 4"/>
          <p:cNvSpPr>
            <a:spLocks noGrp="1"/>
          </p:cNvSpPr>
          <p:nvPr>
            <p:ph sz="quarter" idx="4"/>
          </p:nvPr>
        </p:nvSpPr>
        <p:spPr>
          <a:xfrm>
            <a:off x="6217710" y="2926054"/>
            <a:ext cx="5393100" cy="2934999"/>
          </a:xfrm>
        </p:spPr>
        <p:txBody>
          <a:bodyPr/>
          <a:lstStyle/>
          <a:p>
            <a:r>
              <a:rPr lang="en-GB" altLang="zh-CN"/>
              <a:t>Made by</a:t>
            </a:r>
            <a:r>
              <a:rPr lang="zh-CN" altLang="en-US"/>
              <a:t> </a:t>
            </a:r>
            <a:r>
              <a:rPr lang="en-GB" altLang="zh-CN"/>
              <a:t>Weihao CHEN</a:t>
            </a:r>
            <a:endParaRPr lang="en-GB" altLang="zh-CN"/>
          </a:p>
          <a:p>
            <a:r>
              <a:rPr lang="en-US" altLang="zh-CN"/>
              <a:t>Sweeper</a:t>
            </a:r>
            <a:r>
              <a:rPr lang="zh-CN" altLang="en-US"/>
              <a:t> </a:t>
            </a:r>
            <a:r>
              <a:rPr lang="en-US" altLang="zh-CN"/>
              <a:t>Science</a:t>
            </a:r>
            <a:r>
              <a:rPr lang="zh-CN" altLang="en-US"/>
              <a:t> </a:t>
            </a:r>
            <a:r>
              <a:rPr lang="en-US" altLang="zh-CN"/>
              <a:t>and</a:t>
            </a:r>
            <a:r>
              <a:rPr lang="zh-CN" altLang="en-US"/>
              <a:t> </a:t>
            </a:r>
            <a:r>
              <a:rPr lang="en-US" altLang="zh-CN"/>
              <a:t>Technology</a:t>
            </a:r>
            <a:endParaRPr lang="en-US" altLang="zh-CN"/>
          </a:p>
          <a:p>
            <a:r>
              <a:rPr lang="zh-CN" altLang="en-US"/>
              <a:t>一个清净的主题模板</a:t>
            </a:r>
            <a:endParaRPr lang="en-US" altLang="zh-CN"/>
          </a:p>
          <a:p>
            <a:r>
              <a:rPr lang="zh-CN" altLang="en-GB"/>
              <a:t>欢迎大家</a:t>
            </a:r>
            <a:r>
              <a:rPr lang="zh-CN" altLang="en-US"/>
              <a:t>广而传播使用！</a:t>
            </a:r>
            <a:endParaRPr lang="en-US" altLang="zh-CN"/>
          </a:p>
          <a:p>
            <a:r>
              <a:rPr lang="zh-CN" altLang="en-GB"/>
              <a:t>链接</a:t>
            </a:r>
            <a:r>
              <a:rPr lang="zh-CN" altLang="en-US"/>
              <a:t>点开之后颜色会有变化（欢迎</a:t>
            </a:r>
            <a:r>
              <a:rPr lang="en-US" altLang="zh-CN"/>
              <a:t>star</a:t>
            </a:r>
            <a:r>
              <a:rPr lang="zh-CN" altLang="en-US"/>
              <a:t>）</a:t>
            </a:r>
            <a:endParaRPr lang="en-US" altLang="zh-CN"/>
          </a:p>
          <a:p>
            <a:endParaRPr lang="en-GB" altLang="zh-CN"/>
          </a:p>
          <a:p>
            <a:endParaRPr lang="zh-CN" altLang="en-US"/>
          </a:p>
        </p:txBody>
      </p:sp>
      <p:sp>
        <p:nvSpPr>
          <p:cNvPr id="6" name="标题 5"/>
          <p:cNvSpPr>
            <a:spLocks noGrp="1"/>
          </p:cNvSpPr>
          <p:nvPr>
            <p:ph type="title"/>
          </p:nvPr>
        </p:nvSpPr>
        <p:spPr>
          <a:xfrm>
            <a:off x="835306" y="593424"/>
            <a:ext cx="10521388" cy="1015200"/>
          </a:xfrm>
        </p:spPr>
        <p:txBody>
          <a:bodyPr/>
          <a:lstStyle/>
          <a:p>
            <a:r>
              <a:rPr lang="zh-CN" altLang="en-US">
                <a:ea typeface="华文中宋" panose="02010600040101010101" charset="-122"/>
              </a:rPr>
              <a:t>Gradient Reduction</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9426" y="1768879"/>
            <a:ext cx="9793147" cy="5089121"/>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5"/>
          <p:cNvSpPr>
            <a:spLocks noGrp="1"/>
          </p:cNvSpPr>
          <p:nvPr>
            <p:ph type="title"/>
          </p:nvPr>
        </p:nvSpPr>
        <p:spPr>
          <a:xfrm>
            <a:off x="835306" y="593424"/>
            <a:ext cx="10521388" cy="1015200"/>
          </a:xfrm>
        </p:spPr>
        <p:txBody>
          <a:bodyPr/>
          <a:lstStyle/>
          <a:p>
            <a:r>
              <a:rPr lang="en-US" altLang="zh-CN" dirty="0" err="1">
                <a:ea typeface="华文中宋" panose="02010600040101010101" charset="-122"/>
              </a:rPr>
              <a:t>Pytorch</a:t>
            </a:r>
            <a:r>
              <a:rPr lang="zh-CN" altLang="en-US" dirty="0">
                <a:ea typeface="华文中宋" panose="02010600040101010101" charset="-122"/>
              </a:rPr>
              <a:t> </a:t>
            </a:r>
            <a:r>
              <a:rPr lang="en-US" altLang="zh-CN" dirty="0">
                <a:ea typeface="华文中宋" panose="02010600040101010101" charset="-122"/>
              </a:rPr>
              <a:t>-</a:t>
            </a:r>
            <a:r>
              <a:rPr lang="zh-CN" altLang="en-US" dirty="0">
                <a:ea typeface="华文中宋" panose="02010600040101010101" charset="-122"/>
              </a:rPr>
              <a:t> </a:t>
            </a:r>
            <a:r>
              <a:rPr lang="en-US" altLang="zh-CN" dirty="0" err="1">
                <a:ea typeface="华文中宋" panose="02010600040101010101" charset="-122"/>
              </a:rPr>
              <a:t>Autograd</a:t>
            </a:r>
            <a:endParaRPr lang="en-US" altLang="zh-C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743404" y="1486474"/>
            <a:ext cx="7584601" cy="292859"/>
            <a:chOff x="2992784" y="987714"/>
            <a:chExt cx="7584601" cy="292859"/>
          </a:xfrm>
        </p:grpSpPr>
        <p:grpSp>
          <p:nvGrpSpPr>
            <p:cNvPr id="6" name="Group 5"/>
            <p:cNvGrpSpPr>
              <a:grpSpLocks noChangeAspect="1"/>
            </p:cNvGrpSpPr>
            <p:nvPr/>
          </p:nvGrpSpPr>
          <p:grpSpPr>
            <a:xfrm>
              <a:off x="2992784" y="1009667"/>
              <a:ext cx="1080000" cy="270906"/>
              <a:chOff x="193475" y="5901617"/>
              <a:chExt cx="2167154" cy="543600"/>
            </a:xfrm>
            <a:solidFill>
              <a:srgbClr val="FF9C97"/>
            </a:solidFill>
          </p:grpSpPr>
          <p:sp>
            <p:nvSpPr>
              <p:cNvPr id="22" name="Rectangle 21"/>
              <p:cNvSpPr>
                <a:spLocks noChangeAspect="1"/>
              </p:cNvSpPr>
              <p:nvPr/>
            </p:nvSpPr>
            <p:spPr>
              <a:xfrm>
                <a:off x="193475" y="5901617"/>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23" name="Rectangle 22"/>
              <p:cNvSpPr>
                <a:spLocks noChangeAspect="1"/>
              </p:cNvSpPr>
              <p:nvPr/>
            </p:nvSpPr>
            <p:spPr>
              <a:xfrm>
                <a:off x="733475" y="5901617"/>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a:spLocks noChangeAspect="1"/>
              </p:cNvSpPr>
              <p:nvPr/>
            </p:nvSpPr>
            <p:spPr>
              <a:xfrm>
                <a:off x="1277029" y="5901617"/>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a:spLocks noChangeAspect="1"/>
              </p:cNvSpPr>
              <p:nvPr/>
            </p:nvSpPr>
            <p:spPr>
              <a:xfrm>
                <a:off x="1817029" y="5901617"/>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a:grpSpLocks noChangeAspect="1"/>
            </p:cNvGrpSpPr>
            <p:nvPr/>
          </p:nvGrpSpPr>
          <p:grpSpPr>
            <a:xfrm>
              <a:off x="5174285" y="987714"/>
              <a:ext cx="1080000" cy="270906"/>
              <a:chOff x="3536426" y="6382374"/>
              <a:chExt cx="2167154" cy="543600"/>
            </a:xfrm>
            <a:solidFill>
              <a:srgbClr val="A9D18E"/>
            </a:solidFill>
          </p:grpSpPr>
          <p:sp>
            <p:nvSpPr>
              <p:cNvPr id="18" name="Rectangle 17"/>
              <p:cNvSpPr>
                <a:spLocks noChangeAspect="1"/>
              </p:cNvSpPr>
              <p:nvPr/>
            </p:nvSpPr>
            <p:spPr>
              <a:xfrm>
                <a:off x="3536426" y="6382374"/>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a:spLocks noChangeAspect="1"/>
              </p:cNvSpPr>
              <p:nvPr/>
            </p:nvSpPr>
            <p:spPr>
              <a:xfrm>
                <a:off x="4076426" y="6382374"/>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a:spLocks noChangeAspect="1"/>
              </p:cNvSpPr>
              <p:nvPr/>
            </p:nvSpPr>
            <p:spPr>
              <a:xfrm>
                <a:off x="4619980" y="6382374"/>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a:spLocks noChangeAspect="1"/>
              </p:cNvSpPr>
              <p:nvPr/>
            </p:nvSpPr>
            <p:spPr>
              <a:xfrm>
                <a:off x="5159980" y="6382374"/>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a:grpSpLocks noChangeAspect="1"/>
            </p:cNvGrpSpPr>
            <p:nvPr/>
          </p:nvGrpSpPr>
          <p:grpSpPr>
            <a:xfrm>
              <a:off x="9497385" y="997170"/>
              <a:ext cx="1080000" cy="270906"/>
              <a:chOff x="9758842" y="6402581"/>
              <a:chExt cx="2167154" cy="543600"/>
            </a:xfrm>
            <a:solidFill>
              <a:srgbClr val="BFBFBF"/>
            </a:solidFill>
          </p:grpSpPr>
          <p:sp>
            <p:nvSpPr>
              <p:cNvPr id="14" name="Rectangle 13"/>
              <p:cNvSpPr>
                <a:spLocks noChangeAspect="1"/>
              </p:cNvSpPr>
              <p:nvPr/>
            </p:nvSpPr>
            <p:spPr>
              <a:xfrm>
                <a:off x="9758842" y="6402581"/>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ChangeAspect="1"/>
              </p:cNvSpPr>
              <p:nvPr/>
            </p:nvSpPr>
            <p:spPr>
              <a:xfrm>
                <a:off x="10298842" y="6402581"/>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noChangeAspect="1"/>
              </p:cNvSpPr>
              <p:nvPr/>
            </p:nvSpPr>
            <p:spPr>
              <a:xfrm>
                <a:off x="10842396" y="6402581"/>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a:spLocks noChangeAspect="1"/>
              </p:cNvSpPr>
              <p:nvPr/>
            </p:nvSpPr>
            <p:spPr>
              <a:xfrm>
                <a:off x="11382396" y="6402581"/>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a:grpSpLocks noChangeAspect="1"/>
            </p:cNvGrpSpPr>
            <p:nvPr/>
          </p:nvGrpSpPr>
          <p:grpSpPr>
            <a:xfrm>
              <a:off x="7327417" y="997327"/>
              <a:ext cx="1080000" cy="270906"/>
              <a:chOff x="6675833" y="6382374"/>
              <a:chExt cx="2167154" cy="543600"/>
            </a:xfrm>
            <a:solidFill>
              <a:srgbClr val="FFE79A"/>
            </a:solidFill>
          </p:grpSpPr>
          <p:sp>
            <p:nvSpPr>
              <p:cNvPr id="10" name="Rectangle 9"/>
              <p:cNvSpPr>
                <a:spLocks noChangeAspect="1"/>
              </p:cNvSpPr>
              <p:nvPr/>
            </p:nvSpPr>
            <p:spPr>
              <a:xfrm>
                <a:off x="6675833" y="6382374"/>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7215833" y="6382374"/>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ChangeAspect="1"/>
              </p:cNvSpPr>
              <p:nvPr/>
            </p:nvSpPr>
            <p:spPr>
              <a:xfrm>
                <a:off x="7759387" y="6382374"/>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ChangeAspect="1"/>
              </p:cNvSpPr>
              <p:nvPr/>
            </p:nvSpPr>
            <p:spPr>
              <a:xfrm>
                <a:off x="8299387" y="6382374"/>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 name="Group 25"/>
          <p:cNvGrpSpPr/>
          <p:nvPr/>
        </p:nvGrpSpPr>
        <p:grpSpPr>
          <a:xfrm>
            <a:off x="310978" y="1359607"/>
            <a:ext cx="10550284" cy="543600"/>
            <a:chOff x="560358" y="860847"/>
            <a:chExt cx="10550284" cy="543600"/>
          </a:xfrm>
        </p:grpSpPr>
        <p:sp>
          <p:nvSpPr>
            <p:cNvPr id="27" name="Rectangle 26"/>
            <p:cNvSpPr>
              <a:spLocks noChangeAspect="1"/>
            </p:cNvSpPr>
            <p:nvPr/>
          </p:nvSpPr>
          <p:spPr>
            <a:xfrm>
              <a:off x="2456426" y="860847"/>
              <a:ext cx="543600" cy="543600"/>
            </a:xfrm>
            <a:prstGeom prst="rect">
              <a:avLst/>
            </a:prstGeom>
            <a:solidFill>
              <a:schemeClr val="accent1">
                <a:lumMod val="40000"/>
                <a:lumOff val="60000"/>
                <a:alpha val="6453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a:spLocks noChangeAspect="1"/>
            </p:cNvSpPr>
            <p:nvPr/>
          </p:nvSpPr>
          <p:spPr>
            <a:xfrm>
              <a:off x="2996426" y="860847"/>
              <a:ext cx="543600" cy="543600"/>
            </a:xfrm>
            <a:prstGeom prst="rect">
              <a:avLst/>
            </a:prstGeom>
            <a:solidFill>
              <a:schemeClr val="accent1">
                <a:lumMod val="40000"/>
                <a:lumOff val="60000"/>
                <a:alpha val="6453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a:spLocks noChangeAspect="1"/>
            </p:cNvSpPr>
            <p:nvPr/>
          </p:nvSpPr>
          <p:spPr>
            <a:xfrm>
              <a:off x="3539980" y="860847"/>
              <a:ext cx="543600" cy="543600"/>
            </a:xfrm>
            <a:prstGeom prst="rect">
              <a:avLst/>
            </a:prstGeom>
            <a:solidFill>
              <a:schemeClr val="accent1">
                <a:lumMod val="40000"/>
                <a:lumOff val="60000"/>
                <a:alpha val="6453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a:spLocks noChangeAspect="1"/>
            </p:cNvSpPr>
            <p:nvPr/>
          </p:nvSpPr>
          <p:spPr>
            <a:xfrm>
              <a:off x="4079980" y="860847"/>
              <a:ext cx="543600" cy="543600"/>
            </a:xfrm>
            <a:prstGeom prst="rect">
              <a:avLst/>
            </a:prstGeom>
            <a:solidFill>
              <a:schemeClr val="accent1">
                <a:lumMod val="40000"/>
                <a:lumOff val="60000"/>
                <a:alpha val="6453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a:spLocks noChangeAspect="1"/>
            </p:cNvSpPr>
            <p:nvPr/>
          </p:nvSpPr>
          <p:spPr>
            <a:xfrm>
              <a:off x="4619980" y="860847"/>
              <a:ext cx="543600" cy="543600"/>
            </a:xfrm>
            <a:prstGeom prst="rect">
              <a:avLst/>
            </a:prstGeom>
            <a:solidFill>
              <a:schemeClr val="accent1">
                <a:lumMod val="40000"/>
                <a:lumOff val="60000"/>
                <a:alpha val="6453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a:spLocks noChangeAspect="1"/>
            </p:cNvSpPr>
            <p:nvPr/>
          </p:nvSpPr>
          <p:spPr>
            <a:xfrm>
              <a:off x="5159980" y="860847"/>
              <a:ext cx="543600" cy="543600"/>
            </a:xfrm>
            <a:prstGeom prst="rect">
              <a:avLst/>
            </a:prstGeom>
            <a:solidFill>
              <a:schemeClr val="accent1">
                <a:lumMod val="40000"/>
                <a:lumOff val="60000"/>
                <a:alpha val="6453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a:spLocks noChangeAspect="1"/>
            </p:cNvSpPr>
            <p:nvPr/>
          </p:nvSpPr>
          <p:spPr>
            <a:xfrm>
              <a:off x="5703534" y="860847"/>
              <a:ext cx="543600" cy="543600"/>
            </a:xfrm>
            <a:prstGeom prst="rect">
              <a:avLst/>
            </a:prstGeom>
            <a:solidFill>
              <a:schemeClr val="accent1">
                <a:lumMod val="40000"/>
                <a:lumOff val="60000"/>
                <a:alpha val="6453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a:spLocks noChangeAspect="1"/>
            </p:cNvSpPr>
            <p:nvPr/>
          </p:nvSpPr>
          <p:spPr>
            <a:xfrm>
              <a:off x="6243534" y="860847"/>
              <a:ext cx="543600" cy="543600"/>
            </a:xfrm>
            <a:prstGeom prst="rect">
              <a:avLst/>
            </a:prstGeom>
            <a:solidFill>
              <a:schemeClr val="accent1">
                <a:lumMod val="40000"/>
                <a:lumOff val="60000"/>
                <a:alpha val="6453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a:spLocks noChangeAspect="1"/>
            </p:cNvSpPr>
            <p:nvPr/>
          </p:nvSpPr>
          <p:spPr>
            <a:xfrm>
              <a:off x="6783534" y="860847"/>
              <a:ext cx="543600" cy="543600"/>
            </a:xfrm>
            <a:prstGeom prst="rect">
              <a:avLst/>
            </a:prstGeom>
            <a:solidFill>
              <a:schemeClr val="accent1">
                <a:lumMod val="40000"/>
                <a:lumOff val="60000"/>
                <a:alpha val="6453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a:spLocks noChangeAspect="1"/>
            </p:cNvSpPr>
            <p:nvPr/>
          </p:nvSpPr>
          <p:spPr>
            <a:xfrm>
              <a:off x="7323534" y="860847"/>
              <a:ext cx="543600" cy="543600"/>
            </a:xfrm>
            <a:prstGeom prst="rect">
              <a:avLst/>
            </a:prstGeom>
            <a:solidFill>
              <a:schemeClr val="accent1">
                <a:lumMod val="40000"/>
                <a:lumOff val="60000"/>
                <a:alpha val="6453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a:spLocks noChangeAspect="1"/>
            </p:cNvSpPr>
            <p:nvPr/>
          </p:nvSpPr>
          <p:spPr>
            <a:xfrm>
              <a:off x="7867088" y="860847"/>
              <a:ext cx="543600" cy="543600"/>
            </a:xfrm>
            <a:prstGeom prst="rect">
              <a:avLst/>
            </a:prstGeom>
            <a:solidFill>
              <a:schemeClr val="accent1">
                <a:lumMod val="40000"/>
                <a:lumOff val="60000"/>
                <a:alpha val="6453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a:spLocks noChangeAspect="1"/>
            </p:cNvSpPr>
            <p:nvPr/>
          </p:nvSpPr>
          <p:spPr>
            <a:xfrm>
              <a:off x="8407088" y="860847"/>
              <a:ext cx="543600" cy="543600"/>
            </a:xfrm>
            <a:prstGeom prst="rect">
              <a:avLst/>
            </a:prstGeom>
            <a:solidFill>
              <a:schemeClr val="accent1">
                <a:lumMod val="40000"/>
                <a:lumOff val="60000"/>
                <a:alpha val="6453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a:spLocks noChangeAspect="1"/>
            </p:cNvSpPr>
            <p:nvPr/>
          </p:nvSpPr>
          <p:spPr>
            <a:xfrm>
              <a:off x="8947088" y="860847"/>
              <a:ext cx="543600" cy="543600"/>
            </a:xfrm>
            <a:prstGeom prst="rect">
              <a:avLst/>
            </a:prstGeom>
            <a:solidFill>
              <a:schemeClr val="accent1">
                <a:lumMod val="40000"/>
                <a:lumOff val="60000"/>
                <a:alpha val="6453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a:spLocks noChangeAspect="1"/>
            </p:cNvSpPr>
            <p:nvPr/>
          </p:nvSpPr>
          <p:spPr>
            <a:xfrm>
              <a:off x="9487088" y="860847"/>
              <a:ext cx="543600" cy="543600"/>
            </a:xfrm>
            <a:prstGeom prst="rect">
              <a:avLst/>
            </a:prstGeom>
            <a:solidFill>
              <a:schemeClr val="accent1">
                <a:lumMod val="40000"/>
                <a:lumOff val="60000"/>
                <a:alpha val="6453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a:spLocks noChangeAspect="1"/>
            </p:cNvSpPr>
            <p:nvPr/>
          </p:nvSpPr>
          <p:spPr>
            <a:xfrm>
              <a:off x="10030642" y="860847"/>
              <a:ext cx="543600" cy="543600"/>
            </a:xfrm>
            <a:prstGeom prst="rect">
              <a:avLst/>
            </a:prstGeom>
            <a:solidFill>
              <a:schemeClr val="accent1">
                <a:lumMod val="40000"/>
                <a:lumOff val="60000"/>
                <a:alpha val="6453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a:spLocks noChangeAspect="1"/>
            </p:cNvSpPr>
            <p:nvPr/>
          </p:nvSpPr>
          <p:spPr>
            <a:xfrm>
              <a:off x="10570642" y="862647"/>
              <a:ext cx="540000" cy="540000"/>
            </a:xfrm>
            <a:prstGeom prst="rect">
              <a:avLst/>
            </a:prstGeom>
            <a:solidFill>
              <a:schemeClr val="accent1">
                <a:lumMod val="40000"/>
                <a:lumOff val="60000"/>
                <a:alpha val="6453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560358" y="956383"/>
              <a:ext cx="1359668" cy="400110"/>
            </a:xfrm>
            <a:prstGeom prst="rect">
              <a:avLst/>
            </a:prstGeom>
            <a:noFill/>
          </p:spPr>
          <p:txBody>
            <a:bodyPr wrap="none" rtlCol="0">
              <a:spAutoFit/>
            </a:bodyPr>
            <a:lstStyle/>
            <a:p>
              <a:r>
                <a:rPr lang="en-US" sz="2000" i="1" dirty="0">
                  <a:latin typeface="Times New Roman" panose="02020603050405020304" pitchFamily="18" charset="0"/>
                  <a:cs typeface="Times New Roman" panose="02020603050405020304" pitchFamily="18" charset="0"/>
                </a:rPr>
                <a:t>Batch Data</a:t>
              </a:r>
              <a:endParaRPr lang="en-US" sz="2000" i="1" dirty="0">
                <a:latin typeface="Times New Roman" panose="02020603050405020304" pitchFamily="18" charset="0"/>
                <a:cs typeface="Times New Roman" panose="02020603050405020304" pitchFamily="18" charset="0"/>
              </a:endParaRPr>
            </a:p>
          </p:txBody>
        </p:sp>
      </p:grpSp>
      <p:grpSp>
        <p:nvGrpSpPr>
          <p:cNvPr id="44" name="Group 43"/>
          <p:cNvGrpSpPr/>
          <p:nvPr/>
        </p:nvGrpSpPr>
        <p:grpSpPr>
          <a:xfrm>
            <a:off x="2327457" y="2709695"/>
            <a:ext cx="8388371" cy="3822269"/>
            <a:chOff x="2327457" y="2709695"/>
            <a:chExt cx="8388371" cy="3822269"/>
          </a:xfrm>
        </p:grpSpPr>
        <p:pic>
          <p:nvPicPr>
            <p:cNvPr id="45" name="Picture 44"/>
            <p:cNvPicPr>
              <a:picLocks noChangeAspect="1"/>
            </p:cNvPicPr>
            <p:nvPr/>
          </p:nvPicPr>
          <p:blipFill rotWithShape="1">
            <a:blip r:embed="rId1"/>
            <a:srcRect l="6301" t="11428" r="9922" b="11754"/>
            <a:stretch>
              <a:fillRect/>
            </a:stretch>
          </p:blipFill>
          <p:spPr>
            <a:xfrm>
              <a:off x="2921938" y="5838437"/>
              <a:ext cx="828000" cy="408804"/>
            </a:xfrm>
            <a:prstGeom prst="rect">
              <a:avLst/>
            </a:prstGeom>
          </p:spPr>
        </p:pic>
        <p:pic>
          <p:nvPicPr>
            <p:cNvPr id="46" name="Picture 45"/>
            <p:cNvPicPr>
              <a:picLocks noChangeAspect="1"/>
            </p:cNvPicPr>
            <p:nvPr/>
          </p:nvPicPr>
          <p:blipFill rotWithShape="1">
            <a:blip r:embed="rId1"/>
            <a:srcRect l="6301" t="11428" r="9922" b="11754"/>
            <a:stretch>
              <a:fillRect/>
            </a:stretch>
          </p:blipFill>
          <p:spPr>
            <a:xfrm>
              <a:off x="4994634" y="5838437"/>
              <a:ext cx="828000" cy="408804"/>
            </a:xfrm>
            <a:prstGeom prst="rect">
              <a:avLst/>
            </a:prstGeom>
          </p:spPr>
        </p:pic>
        <p:pic>
          <p:nvPicPr>
            <p:cNvPr id="47" name="Picture 46"/>
            <p:cNvPicPr>
              <a:picLocks noChangeAspect="1"/>
            </p:cNvPicPr>
            <p:nvPr/>
          </p:nvPicPr>
          <p:blipFill rotWithShape="1">
            <a:blip r:embed="rId1"/>
            <a:srcRect l="6301" t="11428" r="9922" b="11754"/>
            <a:stretch>
              <a:fillRect/>
            </a:stretch>
          </p:blipFill>
          <p:spPr>
            <a:xfrm>
              <a:off x="7113012" y="5838437"/>
              <a:ext cx="828000" cy="408804"/>
            </a:xfrm>
            <a:prstGeom prst="rect">
              <a:avLst/>
            </a:prstGeom>
          </p:spPr>
        </p:pic>
        <p:pic>
          <p:nvPicPr>
            <p:cNvPr id="48" name="Picture 47"/>
            <p:cNvPicPr>
              <a:picLocks noChangeAspect="1"/>
            </p:cNvPicPr>
            <p:nvPr/>
          </p:nvPicPr>
          <p:blipFill rotWithShape="1">
            <a:blip r:embed="rId1"/>
            <a:srcRect l="6301" t="11428" r="9922" b="11754"/>
            <a:stretch>
              <a:fillRect/>
            </a:stretch>
          </p:blipFill>
          <p:spPr>
            <a:xfrm>
              <a:off x="9268128" y="5838437"/>
              <a:ext cx="828000" cy="408804"/>
            </a:xfrm>
            <a:prstGeom prst="rect">
              <a:avLst/>
            </a:prstGeom>
          </p:spPr>
        </p:pic>
        <p:sp>
          <p:nvSpPr>
            <p:cNvPr id="49" name="Rounded Rectangle 48"/>
            <p:cNvSpPr/>
            <p:nvPr/>
          </p:nvSpPr>
          <p:spPr>
            <a:xfrm>
              <a:off x="2327457" y="2709697"/>
              <a:ext cx="2020040" cy="3784418"/>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p:cNvSpPr/>
            <p:nvPr/>
          </p:nvSpPr>
          <p:spPr>
            <a:xfrm>
              <a:off x="4450234" y="2709697"/>
              <a:ext cx="2020040" cy="3784418"/>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p:cNvSpPr/>
            <p:nvPr/>
          </p:nvSpPr>
          <p:spPr>
            <a:xfrm>
              <a:off x="6573011" y="2709696"/>
              <a:ext cx="2020040" cy="3784418"/>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p:cNvSpPr/>
            <p:nvPr/>
          </p:nvSpPr>
          <p:spPr>
            <a:xfrm>
              <a:off x="8695788" y="2709695"/>
              <a:ext cx="2020040" cy="3784418"/>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2884469" y="6128450"/>
              <a:ext cx="906017" cy="400110"/>
            </a:xfrm>
            <a:prstGeom prst="rect">
              <a:avLst/>
            </a:prstGeom>
            <a:noFill/>
          </p:spPr>
          <p:txBody>
            <a:bodyPr wrap="none" rtlCol="0">
              <a:spAutoFit/>
            </a:bodyPr>
            <a:lstStyle/>
            <a:p>
              <a:r>
                <a:rPr lang="en-US" sz="2000" i="1" dirty="0">
                  <a:latin typeface="Times New Roman" panose="02020603050405020304" pitchFamily="18" charset="0"/>
                  <a:cs typeface="Times New Roman" panose="02020603050405020304" pitchFamily="18" charset="0"/>
                </a:rPr>
                <a:t>GPU </a:t>
              </a:r>
              <a:r>
                <a:rPr lang="en-US" altLang="zh-CN" sz="2000" i="1" dirty="0">
                  <a:latin typeface="Times New Roman" panose="02020603050405020304" pitchFamily="18" charset="0"/>
                  <a:cs typeface="Times New Roman" panose="02020603050405020304" pitchFamily="18" charset="0"/>
                </a:rPr>
                <a:t>1</a:t>
              </a:r>
              <a:endParaRPr lang="en-US" sz="2000" i="1" dirty="0">
                <a:latin typeface="Times New Roman" panose="02020603050405020304" pitchFamily="18" charset="0"/>
                <a:cs typeface="Times New Roman" panose="02020603050405020304" pitchFamily="18" charset="0"/>
              </a:endParaRPr>
            </a:p>
          </p:txBody>
        </p:sp>
        <p:sp>
          <p:nvSpPr>
            <p:cNvPr id="54" name="TextBox 53"/>
            <p:cNvSpPr txBox="1"/>
            <p:nvPr/>
          </p:nvSpPr>
          <p:spPr>
            <a:xfrm>
              <a:off x="5001145" y="6131854"/>
              <a:ext cx="906017" cy="400110"/>
            </a:xfrm>
            <a:prstGeom prst="rect">
              <a:avLst/>
            </a:prstGeom>
            <a:noFill/>
          </p:spPr>
          <p:txBody>
            <a:bodyPr wrap="none" rtlCol="0">
              <a:spAutoFit/>
            </a:bodyPr>
            <a:lstStyle/>
            <a:p>
              <a:r>
                <a:rPr lang="en-US" sz="2000" i="1" dirty="0">
                  <a:latin typeface="Times New Roman" panose="02020603050405020304" pitchFamily="18" charset="0"/>
                  <a:cs typeface="Times New Roman" panose="02020603050405020304" pitchFamily="18" charset="0"/>
                </a:rPr>
                <a:t>GPU </a:t>
              </a:r>
              <a:r>
                <a:rPr lang="en-US" altLang="zh-CN" sz="2000" i="1" dirty="0">
                  <a:latin typeface="Times New Roman" panose="02020603050405020304" pitchFamily="18" charset="0"/>
                  <a:cs typeface="Times New Roman" panose="02020603050405020304" pitchFamily="18" charset="0"/>
                </a:rPr>
                <a:t>2</a:t>
              </a:r>
              <a:endParaRPr lang="en-US" sz="2000" i="1" dirty="0">
                <a:latin typeface="Times New Roman" panose="02020603050405020304" pitchFamily="18" charset="0"/>
                <a:cs typeface="Times New Roman" panose="02020603050405020304" pitchFamily="18" charset="0"/>
              </a:endParaRPr>
            </a:p>
          </p:txBody>
        </p:sp>
        <p:sp>
          <p:nvSpPr>
            <p:cNvPr id="55" name="TextBox 54"/>
            <p:cNvSpPr txBox="1"/>
            <p:nvPr/>
          </p:nvSpPr>
          <p:spPr>
            <a:xfrm>
              <a:off x="7130022" y="6128450"/>
              <a:ext cx="906017" cy="400110"/>
            </a:xfrm>
            <a:prstGeom prst="rect">
              <a:avLst/>
            </a:prstGeom>
            <a:noFill/>
          </p:spPr>
          <p:txBody>
            <a:bodyPr wrap="none" rtlCol="0">
              <a:spAutoFit/>
            </a:bodyPr>
            <a:lstStyle/>
            <a:p>
              <a:r>
                <a:rPr lang="en-US" sz="2000" i="1" dirty="0">
                  <a:latin typeface="Times New Roman" panose="02020603050405020304" pitchFamily="18" charset="0"/>
                  <a:cs typeface="Times New Roman" panose="02020603050405020304" pitchFamily="18" charset="0"/>
                </a:rPr>
                <a:t>GPU </a:t>
              </a:r>
              <a:r>
                <a:rPr lang="en-US" altLang="zh-CN" sz="2000" i="1" dirty="0">
                  <a:latin typeface="Times New Roman" panose="02020603050405020304" pitchFamily="18" charset="0"/>
                  <a:cs typeface="Times New Roman" panose="02020603050405020304" pitchFamily="18" charset="0"/>
                </a:rPr>
                <a:t>3</a:t>
              </a:r>
              <a:endParaRPr lang="en-US" sz="2000" i="1" dirty="0">
                <a:latin typeface="Times New Roman" panose="02020603050405020304" pitchFamily="18" charset="0"/>
                <a:cs typeface="Times New Roman" panose="02020603050405020304" pitchFamily="18" charset="0"/>
              </a:endParaRPr>
            </a:p>
          </p:txBody>
        </p:sp>
        <p:sp>
          <p:nvSpPr>
            <p:cNvPr id="56" name="TextBox 55"/>
            <p:cNvSpPr txBox="1"/>
            <p:nvPr/>
          </p:nvSpPr>
          <p:spPr>
            <a:xfrm>
              <a:off x="9252799" y="6128450"/>
              <a:ext cx="906017" cy="400110"/>
            </a:xfrm>
            <a:prstGeom prst="rect">
              <a:avLst/>
            </a:prstGeom>
            <a:noFill/>
          </p:spPr>
          <p:txBody>
            <a:bodyPr wrap="none" rtlCol="0">
              <a:spAutoFit/>
            </a:bodyPr>
            <a:lstStyle/>
            <a:p>
              <a:r>
                <a:rPr lang="en-US" sz="2000" i="1" dirty="0">
                  <a:latin typeface="Times New Roman" panose="02020603050405020304" pitchFamily="18" charset="0"/>
                  <a:cs typeface="Times New Roman" panose="02020603050405020304" pitchFamily="18" charset="0"/>
                </a:rPr>
                <a:t>GPU </a:t>
              </a:r>
              <a:r>
                <a:rPr lang="en-US" altLang="zh-CN" sz="2000" i="1" dirty="0">
                  <a:latin typeface="Times New Roman" panose="02020603050405020304" pitchFamily="18" charset="0"/>
                  <a:cs typeface="Times New Roman" panose="02020603050405020304" pitchFamily="18" charset="0"/>
                </a:rPr>
                <a:t>4</a:t>
              </a:r>
              <a:endParaRPr lang="en-US" sz="2000" i="1" dirty="0">
                <a:latin typeface="Times New Roman" panose="02020603050405020304" pitchFamily="18" charset="0"/>
                <a:cs typeface="Times New Roman" panose="02020603050405020304" pitchFamily="18" charset="0"/>
              </a:endParaRPr>
            </a:p>
          </p:txBody>
        </p:sp>
      </p:grpSp>
      <p:sp>
        <p:nvSpPr>
          <p:cNvPr id="57" name="TextBox 56"/>
          <p:cNvSpPr txBox="1"/>
          <p:nvPr/>
        </p:nvSpPr>
        <p:spPr>
          <a:xfrm>
            <a:off x="201279" y="3527650"/>
            <a:ext cx="838691" cy="400110"/>
          </a:xfrm>
          <a:prstGeom prst="rect">
            <a:avLst/>
          </a:prstGeom>
          <a:noFill/>
        </p:spPr>
        <p:txBody>
          <a:bodyPr wrap="none" rtlCol="0">
            <a:spAutoFit/>
          </a:bodyPr>
          <a:lstStyle/>
          <a:p>
            <a:r>
              <a:rPr lang="en-US" sz="2000" i="1" dirty="0">
                <a:latin typeface="Times New Roman" panose="02020603050405020304" pitchFamily="18" charset="0"/>
                <a:cs typeface="Times New Roman" panose="02020603050405020304" pitchFamily="18" charset="0"/>
              </a:rPr>
              <a:t>Model</a:t>
            </a:r>
            <a:endParaRPr lang="en-US" sz="2000" i="1" dirty="0">
              <a:latin typeface="Times New Roman" panose="02020603050405020304" pitchFamily="18" charset="0"/>
              <a:cs typeface="Times New Roman" panose="02020603050405020304" pitchFamily="18" charset="0"/>
            </a:endParaRPr>
          </a:p>
        </p:txBody>
      </p:sp>
      <p:pic>
        <p:nvPicPr>
          <p:cNvPr id="58" name="Picture 57"/>
          <p:cNvPicPr>
            <a:picLocks noChangeAspect="1"/>
          </p:cNvPicPr>
          <p:nvPr/>
        </p:nvPicPr>
        <p:blipFill rotWithShape="1">
          <a:blip r:embed="rId2"/>
          <a:srcRect l="16067" t="14179" r="19007" b="22388"/>
          <a:stretch>
            <a:fillRect/>
          </a:stretch>
        </p:blipFill>
        <p:spPr>
          <a:xfrm>
            <a:off x="243667" y="4226635"/>
            <a:ext cx="681280" cy="665617"/>
          </a:xfrm>
          <a:prstGeom prst="rect">
            <a:avLst/>
          </a:prstGeom>
        </p:spPr>
      </p:pic>
      <p:pic>
        <p:nvPicPr>
          <p:cNvPr id="59" name="Picture 58"/>
          <p:cNvPicPr>
            <a:picLocks noChangeAspect="1"/>
          </p:cNvPicPr>
          <p:nvPr/>
        </p:nvPicPr>
        <p:blipFill rotWithShape="1">
          <a:blip r:embed="rId2"/>
          <a:srcRect l="16067" t="14179" r="19007" b="22388"/>
          <a:stretch>
            <a:fillRect/>
          </a:stretch>
        </p:blipFill>
        <p:spPr>
          <a:xfrm>
            <a:off x="269791" y="4260567"/>
            <a:ext cx="681280" cy="665617"/>
          </a:xfrm>
          <a:prstGeom prst="rect">
            <a:avLst/>
          </a:prstGeom>
        </p:spPr>
      </p:pic>
      <p:pic>
        <p:nvPicPr>
          <p:cNvPr id="60" name="Picture 59"/>
          <p:cNvPicPr>
            <a:picLocks noChangeAspect="1"/>
          </p:cNvPicPr>
          <p:nvPr/>
        </p:nvPicPr>
        <p:blipFill rotWithShape="1">
          <a:blip r:embed="rId2"/>
          <a:srcRect l="16067" t="14179" r="19007" b="22388"/>
          <a:stretch>
            <a:fillRect/>
          </a:stretch>
        </p:blipFill>
        <p:spPr>
          <a:xfrm>
            <a:off x="269791" y="4260567"/>
            <a:ext cx="681280" cy="665617"/>
          </a:xfrm>
          <a:prstGeom prst="rect">
            <a:avLst/>
          </a:prstGeom>
        </p:spPr>
      </p:pic>
      <p:pic>
        <p:nvPicPr>
          <p:cNvPr id="61" name="Picture 60"/>
          <p:cNvPicPr>
            <a:picLocks noChangeAspect="1"/>
          </p:cNvPicPr>
          <p:nvPr/>
        </p:nvPicPr>
        <p:blipFill rotWithShape="1">
          <a:blip r:embed="rId2"/>
          <a:srcRect l="16067" t="14179" r="19007" b="22388"/>
          <a:stretch>
            <a:fillRect/>
          </a:stretch>
        </p:blipFill>
        <p:spPr>
          <a:xfrm>
            <a:off x="277996" y="4246007"/>
            <a:ext cx="681280" cy="665617"/>
          </a:xfrm>
          <a:prstGeom prst="rect">
            <a:avLst/>
          </a:prstGeom>
        </p:spPr>
      </p:pic>
      <p:pic>
        <p:nvPicPr>
          <p:cNvPr id="62" name="Picture 61"/>
          <p:cNvPicPr>
            <a:picLocks noChangeAspect="1"/>
          </p:cNvPicPr>
          <p:nvPr/>
        </p:nvPicPr>
        <p:blipFill rotWithShape="1">
          <a:blip r:embed="rId2"/>
          <a:srcRect l="16067" t="14179" r="19007" b="22388"/>
          <a:stretch>
            <a:fillRect/>
          </a:stretch>
        </p:blipFill>
        <p:spPr>
          <a:xfrm>
            <a:off x="-43865" y="3927760"/>
            <a:ext cx="1227499" cy="1199279"/>
          </a:xfrm>
          <a:prstGeom prst="rect">
            <a:avLst/>
          </a:prstGeom>
        </p:spPr>
      </p:pic>
      <p:grpSp>
        <p:nvGrpSpPr>
          <p:cNvPr id="63" name="Group 62"/>
          <p:cNvGrpSpPr/>
          <p:nvPr/>
        </p:nvGrpSpPr>
        <p:grpSpPr>
          <a:xfrm>
            <a:off x="2207046" y="1353963"/>
            <a:ext cx="2167154" cy="543600"/>
            <a:chOff x="193475" y="5901617"/>
            <a:chExt cx="2167154" cy="543600"/>
          </a:xfrm>
          <a:solidFill>
            <a:srgbClr val="FF9C97"/>
          </a:solidFill>
        </p:grpSpPr>
        <p:sp>
          <p:nvSpPr>
            <p:cNvPr id="64" name="Rectangle 63"/>
            <p:cNvSpPr>
              <a:spLocks noChangeAspect="1"/>
            </p:cNvSpPr>
            <p:nvPr/>
          </p:nvSpPr>
          <p:spPr>
            <a:xfrm>
              <a:off x="193475" y="5901617"/>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a:spLocks noChangeAspect="1"/>
            </p:cNvSpPr>
            <p:nvPr/>
          </p:nvSpPr>
          <p:spPr>
            <a:xfrm>
              <a:off x="733475" y="5901617"/>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a:spLocks noChangeAspect="1"/>
            </p:cNvSpPr>
            <p:nvPr/>
          </p:nvSpPr>
          <p:spPr>
            <a:xfrm>
              <a:off x="1277029" y="5901617"/>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a:spLocks noChangeAspect="1"/>
            </p:cNvSpPr>
            <p:nvPr/>
          </p:nvSpPr>
          <p:spPr>
            <a:xfrm>
              <a:off x="1817029" y="5901617"/>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p:cNvGrpSpPr/>
          <p:nvPr/>
        </p:nvGrpSpPr>
        <p:grpSpPr>
          <a:xfrm>
            <a:off x="4376677" y="1350127"/>
            <a:ext cx="2167154" cy="543600"/>
            <a:chOff x="3536426" y="6382374"/>
            <a:chExt cx="2167154" cy="543600"/>
          </a:xfrm>
          <a:solidFill>
            <a:srgbClr val="A9D18E"/>
          </a:solidFill>
        </p:grpSpPr>
        <p:sp>
          <p:nvSpPr>
            <p:cNvPr id="69" name="Rectangle 68"/>
            <p:cNvSpPr>
              <a:spLocks noChangeAspect="1"/>
            </p:cNvSpPr>
            <p:nvPr/>
          </p:nvSpPr>
          <p:spPr>
            <a:xfrm>
              <a:off x="3536426" y="6382374"/>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a:spLocks noChangeAspect="1"/>
            </p:cNvSpPr>
            <p:nvPr/>
          </p:nvSpPr>
          <p:spPr>
            <a:xfrm>
              <a:off x="4076426" y="6382374"/>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a:spLocks noChangeAspect="1"/>
            </p:cNvSpPr>
            <p:nvPr/>
          </p:nvSpPr>
          <p:spPr>
            <a:xfrm>
              <a:off x="4619980" y="6382374"/>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a:spLocks noChangeAspect="1"/>
            </p:cNvSpPr>
            <p:nvPr/>
          </p:nvSpPr>
          <p:spPr>
            <a:xfrm>
              <a:off x="5159980" y="6382374"/>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8703456" y="1350127"/>
            <a:ext cx="2167154" cy="543600"/>
            <a:chOff x="9758842" y="6402581"/>
            <a:chExt cx="2167154" cy="543600"/>
          </a:xfrm>
          <a:solidFill>
            <a:srgbClr val="BFBFBF"/>
          </a:solidFill>
        </p:grpSpPr>
        <p:sp>
          <p:nvSpPr>
            <p:cNvPr id="74" name="Rectangle 73"/>
            <p:cNvSpPr>
              <a:spLocks noChangeAspect="1"/>
            </p:cNvSpPr>
            <p:nvPr/>
          </p:nvSpPr>
          <p:spPr>
            <a:xfrm>
              <a:off x="9758842" y="6402581"/>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a:spLocks noChangeAspect="1"/>
            </p:cNvSpPr>
            <p:nvPr/>
          </p:nvSpPr>
          <p:spPr>
            <a:xfrm>
              <a:off x="10298842" y="6402581"/>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a:spLocks noChangeAspect="1"/>
            </p:cNvSpPr>
            <p:nvPr/>
          </p:nvSpPr>
          <p:spPr>
            <a:xfrm>
              <a:off x="10842396" y="6402581"/>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a:spLocks noChangeAspect="1"/>
            </p:cNvSpPr>
            <p:nvPr/>
          </p:nvSpPr>
          <p:spPr>
            <a:xfrm>
              <a:off x="11382396" y="6402581"/>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6543852" y="1361371"/>
            <a:ext cx="2167154" cy="543600"/>
            <a:chOff x="6675833" y="6382374"/>
            <a:chExt cx="2167154" cy="543600"/>
          </a:xfrm>
          <a:solidFill>
            <a:srgbClr val="FFE79A"/>
          </a:solidFill>
        </p:grpSpPr>
        <p:sp>
          <p:nvSpPr>
            <p:cNvPr id="79" name="Rectangle 78"/>
            <p:cNvSpPr>
              <a:spLocks noChangeAspect="1"/>
            </p:cNvSpPr>
            <p:nvPr/>
          </p:nvSpPr>
          <p:spPr>
            <a:xfrm>
              <a:off x="6675833" y="6382374"/>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a:spLocks noChangeAspect="1"/>
            </p:cNvSpPr>
            <p:nvPr/>
          </p:nvSpPr>
          <p:spPr>
            <a:xfrm>
              <a:off x="7215833" y="6382374"/>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a:spLocks noChangeAspect="1"/>
            </p:cNvSpPr>
            <p:nvPr/>
          </p:nvSpPr>
          <p:spPr>
            <a:xfrm>
              <a:off x="7759387" y="6382374"/>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a:spLocks noChangeAspect="1"/>
            </p:cNvSpPr>
            <p:nvPr/>
          </p:nvSpPr>
          <p:spPr>
            <a:xfrm>
              <a:off x="8299387" y="6382374"/>
              <a:ext cx="543600" cy="5436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3310482" y="3386135"/>
            <a:ext cx="6408284" cy="232022"/>
            <a:chOff x="3547061" y="2887375"/>
            <a:chExt cx="6408284" cy="232022"/>
          </a:xfrm>
        </p:grpSpPr>
        <p:cxnSp>
          <p:nvCxnSpPr>
            <p:cNvPr id="84" name="Straight Arrow Connector 83"/>
            <p:cNvCxnSpPr/>
            <p:nvPr/>
          </p:nvCxnSpPr>
          <p:spPr>
            <a:xfrm>
              <a:off x="3547061" y="2887375"/>
              <a:ext cx="0" cy="2320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5697489" y="2887375"/>
              <a:ext cx="0" cy="2320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7778202" y="2887375"/>
              <a:ext cx="0" cy="2320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9955345" y="2887375"/>
              <a:ext cx="0" cy="2320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3310482" y="4441671"/>
            <a:ext cx="6408284" cy="232022"/>
            <a:chOff x="3547061" y="2887375"/>
            <a:chExt cx="6408284" cy="232022"/>
          </a:xfrm>
        </p:grpSpPr>
        <p:cxnSp>
          <p:nvCxnSpPr>
            <p:cNvPr id="89" name="Straight Arrow Connector 88"/>
            <p:cNvCxnSpPr/>
            <p:nvPr/>
          </p:nvCxnSpPr>
          <p:spPr>
            <a:xfrm>
              <a:off x="3547061" y="2887375"/>
              <a:ext cx="0" cy="2320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5697489" y="2887375"/>
              <a:ext cx="0" cy="2320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7778202" y="2887375"/>
              <a:ext cx="0" cy="2320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9955345" y="2887375"/>
              <a:ext cx="0" cy="2320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3094013" y="4713184"/>
            <a:ext cx="6879755" cy="397666"/>
            <a:chOff x="3343393" y="4214424"/>
            <a:chExt cx="6879755" cy="397666"/>
          </a:xfrm>
        </p:grpSpPr>
        <mc:AlternateContent xmlns:mc="http://schemas.openxmlformats.org/markup-compatibility/2006">
          <mc:Choice xmlns:a14="http://schemas.microsoft.com/office/drawing/2010/main" Requires="a14">
            <p:sp>
              <p:nvSpPr>
                <p:cNvPr id="94" name="TextBox 93"/>
                <p:cNvSpPr txBox="1"/>
                <p:nvPr/>
              </p:nvSpPr>
              <p:spPr>
                <a:xfrm>
                  <a:off x="3343393" y="4242758"/>
                  <a:ext cx="47275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oMath>
                    </m:oMathPara>
                  </a14:m>
                  <a:endParaRPr lang="en-US" dirty="0"/>
                </a:p>
              </p:txBody>
            </p:sp>
          </mc:Choice>
          <mc:Fallback>
            <p:sp>
              <p:nvSpPr>
                <p:cNvPr id="94" name="TextBox 93"/>
                <p:cNvSpPr txBox="1">
                  <a:spLocks noRot="1" noChangeAspect="1" noMove="1" noResize="1" noEditPoints="1" noAdjustHandles="1" noChangeArrowheads="1" noChangeShapeType="1" noTextEdit="1"/>
                </p:cNvSpPr>
                <p:nvPr/>
              </p:nvSpPr>
              <p:spPr>
                <a:xfrm>
                  <a:off x="3343393" y="4242758"/>
                  <a:ext cx="472758" cy="369332"/>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5" name="TextBox 94"/>
                <p:cNvSpPr txBox="1"/>
                <p:nvPr/>
              </p:nvSpPr>
              <p:spPr>
                <a:xfrm>
                  <a:off x="5479066" y="4236786"/>
                  <a:ext cx="47808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sub>
                        </m:sSub>
                      </m:oMath>
                    </m:oMathPara>
                  </a14:m>
                  <a:endParaRPr lang="en-US" dirty="0"/>
                </a:p>
              </p:txBody>
            </p:sp>
          </mc:Choice>
          <mc:Fallback>
            <p:sp>
              <p:nvSpPr>
                <p:cNvPr id="95" name="TextBox 94"/>
                <p:cNvSpPr txBox="1">
                  <a:spLocks noRot="1" noChangeAspect="1" noMove="1" noResize="1" noEditPoints="1" noAdjustHandles="1" noChangeArrowheads="1" noChangeShapeType="1" noTextEdit="1"/>
                </p:cNvSpPr>
                <p:nvPr/>
              </p:nvSpPr>
              <p:spPr>
                <a:xfrm>
                  <a:off x="5479066" y="4236786"/>
                  <a:ext cx="478080" cy="369332"/>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6" name="TextBox 95"/>
                <p:cNvSpPr txBox="1"/>
                <p:nvPr/>
              </p:nvSpPr>
              <p:spPr>
                <a:xfrm>
                  <a:off x="7551963" y="4219513"/>
                  <a:ext cx="47808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3</m:t>
                            </m:r>
                          </m:sub>
                        </m:sSub>
                      </m:oMath>
                    </m:oMathPara>
                  </a14:m>
                  <a:endParaRPr lang="en-US" dirty="0"/>
                </a:p>
              </p:txBody>
            </p:sp>
          </mc:Choice>
          <mc:Fallback>
            <p:sp>
              <p:nvSpPr>
                <p:cNvPr id="96" name="TextBox 95"/>
                <p:cNvSpPr txBox="1">
                  <a:spLocks noRot="1" noChangeAspect="1" noMove="1" noResize="1" noEditPoints="1" noAdjustHandles="1" noChangeArrowheads="1" noChangeShapeType="1" noTextEdit="1"/>
                </p:cNvSpPr>
                <p:nvPr/>
              </p:nvSpPr>
              <p:spPr>
                <a:xfrm>
                  <a:off x="7551963" y="4219513"/>
                  <a:ext cx="478080" cy="369332"/>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7" name="TextBox 96"/>
                <p:cNvSpPr txBox="1"/>
                <p:nvPr/>
              </p:nvSpPr>
              <p:spPr>
                <a:xfrm>
                  <a:off x="9745068" y="4214424"/>
                  <a:ext cx="47808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4</m:t>
                            </m:r>
                          </m:sub>
                        </m:sSub>
                      </m:oMath>
                    </m:oMathPara>
                  </a14:m>
                  <a:endParaRPr lang="en-US" dirty="0"/>
                </a:p>
              </p:txBody>
            </p:sp>
          </mc:Choice>
          <mc:Fallback>
            <p:sp>
              <p:nvSpPr>
                <p:cNvPr id="97" name="TextBox 96"/>
                <p:cNvSpPr txBox="1">
                  <a:spLocks noRot="1" noChangeAspect="1" noMove="1" noResize="1" noEditPoints="1" noAdjustHandles="1" noChangeArrowheads="1" noChangeShapeType="1" noTextEdit="1"/>
                </p:cNvSpPr>
                <p:nvPr/>
              </p:nvSpPr>
              <p:spPr>
                <a:xfrm>
                  <a:off x="9745068" y="4214424"/>
                  <a:ext cx="478080" cy="369332"/>
                </a:xfrm>
                <a:prstGeom prst="rect">
                  <a:avLst/>
                </a:prstGeom>
                <a:blipFill rotWithShape="1">
                  <a:blip r:embed="rId6"/>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98" name="TextBox 97"/>
              <p:cNvSpPr txBox="1"/>
              <p:nvPr/>
            </p:nvSpPr>
            <p:spPr>
              <a:xfrm>
                <a:off x="3105462" y="5419717"/>
                <a:ext cx="39356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oMath>
                  </m:oMathPara>
                </a14:m>
                <a:endParaRPr lang="en-US" dirty="0"/>
              </a:p>
            </p:txBody>
          </p:sp>
        </mc:Choice>
        <mc:Fallback>
          <p:sp>
            <p:nvSpPr>
              <p:cNvPr id="98" name="TextBox 97"/>
              <p:cNvSpPr txBox="1">
                <a:spLocks noRot="1" noChangeAspect="1" noMove="1" noResize="1" noEditPoints="1" noAdjustHandles="1" noChangeArrowheads="1" noChangeShapeType="1" noTextEdit="1"/>
              </p:cNvSpPr>
              <p:nvPr/>
            </p:nvSpPr>
            <p:spPr>
              <a:xfrm>
                <a:off x="3105462" y="5419717"/>
                <a:ext cx="393569" cy="369332"/>
              </a:xfrm>
              <a:prstGeom prst="rect">
                <a:avLst/>
              </a:prstGeom>
              <a:blipFill rotWithShape="1">
                <a:blip r:embed="rId7"/>
                <a:stretch>
                  <a:fillRect l="-79" t="-170" r="46" b="10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9" name="TextBox 98"/>
              <p:cNvSpPr txBox="1"/>
              <p:nvPr/>
            </p:nvSpPr>
            <p:spPr>
              <a:xfrm>
                <a:off x="5257368" y="5419717"/>
                <a:ext cx="39356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oMath>
                  </m:oMathPara>
                </a14:m>
                <a:endParaRPr lang="en-US" dirty="0"/>
              </a:p>
            </p:txBody>
          </p:sp>
        </mc:Choice>
        <mc:Fallback>
          <p:sp>
            <p:nvSpPr>
              <p:cNvPr id="99" name="TextBox 98"/>
              <p:cNvSpPr txBox="1">
                <a:spLocks noRot="1" noChangeAspect="1" noMove="1" noResize="1" noEditPoints="1" noAdjustHandles="1" noChangeArrowheads="1" noChangeShapeType="1" noTextEdit="1"/>
              </p:cNvSpPr>
              <p:nvPr/>
            </p:nvSpPr>
            <p:spPr>
              <a:xfrm>
                <a:off x="5257368" y="5419717"/>
                <a:ext cx="393569" cy="369332"/>
              </a:xfrm>
              <a:prstGeom prst="rect">
                <a:avLst/>
              </a:prstGeom>
              <a:blipFill rotWithShape="1">
                <a:blip r:embed="rId7"/>
                <a:stretch>
                  <a:fillRect l="-52" t="-170" r="18" b="10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0" name="TextBox 99"/>
              <p:cNvSpPr txBox="1"/>
              <p:nvPr/>
            </p:nvSpPr>
            <p:spPr>
              <a:xfrm>
                <a:off x="7330227" y="5419717"/>
                <a:ext cx="39356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oMath>
                  </m:oMathPara>
                </a14:m>
                <a:endParaRPr lang="en-US" dirty="0"/>
              </a:p>
            </p:txBody>
          </p:sp>
        </mc:Choice>
        <mc:Fallback>
          <p:sp>
            <p:nvSpPr>
              <p:cNvPr id="100" name="TextBox 99"/>
              <p:cNvSpPr txBox="1">
                <a:spLocks noRot="1" noChangeAspect="1" noMove="1" noResize="1" noEditPoints="1" noAdjustHandles="1" noChangeArrowheads="1" noChangeShapeType="1" noTextEdit="1"/>
              </p:cNvSpPr>
              <p:nvPr/>
            </p:nvSpPr>
            <p:spPr>
              <a:xfrm>
                <a:off x="7330227" y="5419717"/>
                <a:ext cx="393569" cy="369332"/>
              </a:xfrm>
              <a:prstGeom prst="rect">
                <a:avLst/>
              </a:prstGeom>
              <a:blipFill rotWithShape="1">
                <a:blip r:embed="rId7"/>
                <a:stretch>
                  <a:fillRect l="-107" t="-170" r="74" b="10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1" name="TextBox 100"/>
              <p:cNvSpPr txBox="1"/>
              <p:nvPr/>
            </p:nvSpPr>
            <p:spPr>
              <a:xfrm>
                <a:off x="9555741" y="5418809"/>
                <a:ext cx="39356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oMath>
                  </m:oMathPara>
                </a14:m>
                <a:endParaRPr lang="en-US" dirty="0"/>
              </a:p>
            </p:txBody>
          </p:sp>
        </mc:Choice>
        <mc:Fallback>
          <p:sp>
            <p:nvSpPr>
              <p:cNvPr id="101" name="TextBox 100"/>
              <p:cNvSpPr txBox="1">
                <a:spLocks noRot="1" noChangeAspect="1" noMove="1" noResize="1" noEditPoints="1" noAdjustHandles="1" noChangeArrowheads="1" noChangeShapeType="1" noTextEdit="1"/>
              </p:cNvSpPr>
              <p:nvPr/>
            </p:nvSpPr>
            <p:spPr>
              <a:xfrm>
                <a:off x="9555741" y="5418809"/>
                <a:ext cx="393569" cy="369332"/>
              </a:xfrm>
              <a:prstGeom prst="rect">
                <a:avLst/>
              </a:prstGeom>
              <a:blipFill rotWithShape="1">
                <a:blip r:embed="rId7"/>
                <a:stretch>
                  <a:fillRect l="-66" t="-96" r="33" b="31"/>
                </a:stretch>
              </a:blipFill>
            </p:spPr>
            <p:txBody>
              <a:bodyPr/>
              <a:lstStyle/>
              <a:p>
                <a:r>
                  <a:rPr lang="zh-CN" altLang="en-US">
                    <a:noFill/>
                  </a:rPr>
                  <a:t> </a:t>
                </a:r>
              </a:p>
            </p:txBody>
          </p:sp>
        </mc:Fallback>
      </mc:AlternateContent>
      <p:grpSp>
        <p:nvGrpSpPr>
          <p:cNvPr id="102" name="Group 101"/>
          <p:cNvGrpSpPr/>
          <p:nvPr/>
        </p:nvGrpSpPr>
        <p:grpSpPr>
          <a:xfrm>
            <a:off x="3302247" y="5082516"/>
            <a:ext cx="6432481" cy="337201"/>
            <a:chOff x="3203948" y="4688027"/>
            <a:chExt cx="6432481" cy="337201"/>
          </a:xfrm>
        </p:grpSpPr>
        <p:cxnSp>
          <p:nvCxnSpPr>
            <p:cNvPr id="103" name="Straight Arrow Connector 102"/>
            <p:cNvCxnSpPr/>
            <p:nvPr/>
          </p:nvCxnSpPr>
          <p:spPr>
            <a:xfrm>
              <a:off x="3215276" y="4752091"/>
              <a:ext cx="0" cy="2320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95" idx="2"/>
              <a:endCxn id="98" idx="0"/>
            </p:cNvCxnSpPr>
            <p:nvPr/>
          </p:nvCxnSpPr>
          <p:spPr>
            <a:xfrm flipH="1">
              <a:off x="3203948" y="4710389"/>
              <a:ext cx="2166479" cy="3148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96" idx="2"/>
              <a:endCxn id="98" idx="0"/>
            </p:cNvCxnSpPr>
            <p:nvPr/>
          </p:nvCxnSpPr>
          <p:spPr>
            <a:xfrm flipH="1">
              <a:off x="3203948" y="4693116"/>
              <a:ext cx="4239376" cy="332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97" idx="2"/>
              <a:endCxn id="98" idx="0"/>
            </p:cNvCxnSpPr>
            <p:nvPr/>
          </p:nvCxnSpPr>
          <p:spPr>
            <a:xfrm flipH="1">
              <a:off x="3203948" y="4688027"/>
              <a:ext cx="6432481" cy="3372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Group 106"/>
          <p:cNvGrpSpPr/>
          <p:nvPr/>
        </p:nvGrpSpPr>
        <p:grpSpPr>
          <a:xfrm>
            <a:off x="3305154" y="5068589"/>
            <a:ext cx="6432482" cy="337201"/>
            <a:chOff x="3302246" y="5082516"/>
            <a:chExt cx="6432482" cy="337201"/>
          </a:xfrm>
        </p:grpSpPr>
        <p:cxnSp>
          <p:nvCxnSpPr>
            <p:cNvPr id="108" name="Straight Arrow Connector 107"/>
            <p:cNvCxnSpPr>
              <a:endCxn id="99" idx="0"/>
            </p:cNvCxnSpPr>
            <p:nvPr/>
          </p:nvCxnSpPr>
          <p:spPr>
            <a:xfrm flipH="1">
              <a:off x="5454153" y="5104878"/>
              <a:ext cx="574" cy="3148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endCxn id="99" idx="0"/>
            </p:cNvCxnSpPr>
            <p:nvPr/>
          </p:nvCxnSpPr>
          <p:spPr>
            <a:xfrm>
              <a:off x="3302246" y="5186787"/>
              <a:ext cx="2151907" cy="2329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96" idx="2"/>
              <a:endCxn id="99" idx="0"/>
            </p:cNvCxnSpPr>
            <p:nvPr/>
          </p:nvCxnSpPr>
          <p:spPr>
            <a:xfrm flipH="1">
              <a:off x="5454153" y="5087605"/>
              <a:ext cx="2087470" cy="332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97" idx="2"/>
              <a:endCxn id="99" idx="0"/>
            </p:cNvCxnSpPr>
            <p:nvPr/>
          </p:nvCxnSpPr>
          <p:spPr>
            <a:xfrm flipH="1">
              <a:off x="5454153" y="5082516"/>
              <a:ext cx="4280575" cy="3372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a:off x="2603772" y="3995730"/>
            <a:ext cx="6875954" cy="1636248"/>
            <a:chOff x="2853152" y="3496970"/>
            <a:chExt cx="6875954" cy="1636248"/>
          </a:xfrm>
        </p:grpSpPr>
        <p:sp>
          <p:nvSpPr>
            <p:cNvPr id="113" name="U-Turn Arrow 112"/>
            <p:cNvSpPr/>
            <p:nvPr/>
          </p:nvSpPr>
          <p:spPr>
            <a:xfrm rot="16200000">
              <a:off x="2246293" y="4103830"/>
              <a:ext cx="1633346" cy="419628"/>
            </a:xfrm>
            <a:prstGeom prst="uturnArrow">
              <a:avLst>
                <a:gd name="adj1" fmla="val 8020"/>
                <a:gd name="adj2" fmla="val 13680"/>
                <a:gd name="adj3" fmla="val 27830"/>
                <a:gd name="adj4" fmla="val 47170"/>
                <a:gd name="adj5" fmla="val 75000"/>
              </a:avLst>
            </a:prstGeom>
            <a:solidFill>
              <a:schemeClr val="accent1">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U-Turn Arrow 113"/>
            <p:cNvSpPr/>
            <p:nvPr/>
          </p:nvSpPr>
          <p:spPr>
            <a:xfrm rot="16200000">
              <a:off x="4369872" y="4106731"/>
              <a:ext cx="1633346" cy="419628"/>
            </a:xfrm>
            <a:prstGeom prst="uturnArrow">
              <a:avLst>
                <a:gd name="adj1" fmla="val 8020"/>
                <a:gd name="adj2" fmla="val 13680"/>
                <a:gd name="adj3" fmla="val 27830"/>
                <a:gd name="adj4" fmla="val 47170"/>
                <a:gd name="adj5" fmla="val 75000"/>
              </a:avLst>
            </a:prstGeom>
            <a:solidFill>
              <a:schemeClr val="accent1">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5" name="U-Turn Arrow 114"/>
            <p:cNvSpPr/>
            <p:nvPr/>
          </p:nvSpPr>
          <p:spPr>
            <a:xfrm rot="16200000">
              <a:off x="6448475" y="4103830"/>
              <a:ext cx="1633346" cy="419628"/>
            </a:xfrm>
            <a:prstGeom prst="uturnArrow">
              <a:avLst>
                <a:gd name="adj1" fmla="val 8020"/>
                <a:gd name="adj2" fmla="val 13680"/>
                <a:gd name="adj3" fmla="val 27830"/>
                <a:gd name="adj4" fmla="val 47170"/>
                <a:gd name="adj5" fmla="val 75000"/>
              </a:avLst>
            </a:prstGeom>
            <a:solidFill>
              <a:schemeClr val="accent1">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6" name="U-Turn Arrow 115"/>
            <p:cNvSpPr/>
            <p:nvPr/>
          </p:nvSpPr>
          <p:spPr>
            <a:xfrm rot="16200000">
              <a:off x="8702619" y="4103829"/>
              <a:ext cx="1633346" cy="419628"/>
            </a:xfrm>
            <a:prstGeom prst="uturnArrow">
              <a:avLst>
                <a:gd name="adj1" fmla="val 8020"/>
                <a:gd name="adj2" fmla="val 13680"/>
                <a:gd name="adj3" fmla="val 27830"/>
                <a:gd name="adj4" fmla="val 47170"/>
                <a:gd name="adj5" fmla="val 75000"/>
              </a:avLst>
            </a:prstGeom>
            <a:solidFill>
              <a:schemeClr val="accent1">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7" name="TextBox 116"/>
          <p:cNvSpPr txBox="1"/>
          <p:nvPr/>
        </p:nvSpPr>
        <p:spPr>
          <a:xfrm>
            <a:off x="10927080" y="2994314"/>
            <a:ext cx="1215526" cy="1015663"/>
          </a:xfrm>
          <a:prstGeom prst="rect">
            <a:avLst/>
          </a:prstGeom>
          <a:noFill/>
        </p:spPr>
        <p:txBody>
          <a:bodyPr wrap="none" rtlCol="0">
            <a:spAutoFit/>
          </a:bodyPr>
          <a:lstStyle/>
          <a:p>
            <a:pPr algn="ctr"/>
            <a:r>
              <a:rPr lang="en-US" sz="2000" i="1" dirty="0">
                <a:latin typeface="Times New Roman" panose="02020603050405020304" pitchFamily="18" charset="0"/>
                <a:cs typeface="Times New Roman" panose="02020603050405020304" pitchFamily="18" charset="0"/>
              </a:rPr>
              <a:t>Forward</a:t>
            </a:r>
            <a:endParaRPr lang="en-US" sz="2000" i="1" dirty="0">
              <a:latin typeface="Times New Roman" panose="02020603050405020304" pitchFamily="18" charset="0"/>
              <a:cs typeface="Times New Roman" panose="02020603050405020304" pitchFamily="18" charset="0"/>
            </a:endParaRPr>
          </a:p>
          <a:p>
            <a:pPr algn="ctr"/>
            <a:r>
              <a:rPr lang="en-US" sz="2000" i="1" dirty="0">
                <a:latin typeface="Times New Roman" panose="02020603050405020304" pitchFamily="18" charset="0"/>
                <a:cs typeface="Times New Roman" panose="02020603050405020304" pitchFamily="18" charset="0"/>
              </a:rPr>
              <a:t>A</a:t>
            </a:r>
            <a:r>
              <a:rPr lang="en-US" sz="2000" i="1" dirty="0">
                <a:latin typeface="Times New Roman" panose="02020603050405020304" pitchFamily="18" charset="0"/>
                <a:cs typeface="Times New Roman" panose="02020603050405020304" pitchFamily="18" charset="0"/>
              </a:rPr>
              <a:t>nd</a:t>
            </a:r>
            <a:endParaRPr lang="en-US" sz="2000" i="1" dirty="0">
              <a:latin typeface="Times New Roman" panose="02020603050405020304" pitchFamily="18" charset="0"/>
              <a:cs typeface="Times New Roman" panose="02020603050405020304" pitchFamily="18" charset="0"/>
            </a:endParaRPr>
          </a:p>
          <a:p>
            <a:pPr algn="ctr"/>
            <a:r>
              <a:rPr lang="en-US" sz="2000" i="1" dirty="0">
                <a:latin typeface="Times New Roman" panose="02020603050405020304" pitchFamily="18" charset="0"/>
                <a:cs typeface="Times New Roman" panose="02020603050405020304" pitchFamily="18" charset="0"/>
              </a:rPr>
              <a:t>Backward</a:t>
            </a:r>
            <a:endParaRPr lang="en-US" sz="2000" i="1" dirty="0">
              <a:latin typeface="Times New Roman" panose="02020603050405020304" pitchFamily="18" charset="0"/>
              <a:cs typeface="Times New Roman" panose="02020603050405020304" pitchFamily="18" charset="0"/>
            </a:endParaRPr>
          </a:p>
        </p:txBody>
      </p:sp>
      <p:sp>
        <p:nvSpPr>
          <p:cNvPr id="118" name="TextBox 117"/>
          <p:cNvSpPr txBox="1"/>
          <p:nvPr/>
        </p:nvSpPr>
        <p:spPr>
          <a:xfrm>
            <a:off x="10927080" y="4920212"/>
            <a:ext cx="1237839" cy="400110"/>
          </a:xfrm>
          <a:prstGeom prst="rect">
            <a:avLst/>
          </a:prstGeom>
          <a:noFill/>
        </p:spPr>
        <p:txBody>
          <a:bodyPr wrap="none" rtlCol="0">
            <a:spAutoFit/>
          </a:bodyPr>
          <a:lstStyle/>
          <a:p>
            <a:pPr algn="ctr"/>
            <a:r>
              <a:rPr lang="en-US" sz="2000" i="1" dirty="0">
                <a:latin typeface="Times New Roman" panose="02020603050405020304" pitchFamily="18" charset="0"/>
                <a:cs typeface="Times New Roman" panose="02020603050405020304" pitchFamily="18" charset="0"/>
              </a:rPr>
              <a:t>AllReduce</a:t>
            </a:r>
            <a:endParaRPr lang="en-US" sz="2000" i="1" dirty="0">
              <a:latin typeface="Times New Roman" panose="02020603050405020304" pitchFamily="18" charset="0"/>
              <a:cs typeface="Times New Roman" panose="02020603050405020304" pitchFamily="18" charset="0"/>
            </a:endParaRPr>
          </a:p>
        </p:txBody>
      </p:sp>
      <p:sp>
        <p:nvSpPr>
          <p:cNvPr id="119" name="Title 1"/>
          <p:cNvSpPr txBox="1"/>
          <p:nvPr/>
        </p:nvSpPr>
        <p:spPr>
          <a:xfrm>
            <a:off x="-967454" y="-598007"/>
            <a:ext cx="5877434"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rgbClr val="660874"/>
                </a:solidFill>
                <a:latin typeface="Gill Sans MT" panose="020B0502020104020203"/>
                <a:ea typeface="华文中宋" panose="02010600040101010101" charset="-122"/>
              </a:rPr>
              <a:t>DDP</a:t>
            </a:r>
            <a:r>
              <a:rPr lang="zh-CN" altLang="en-US" sz="2800" dirty="0">
                <a:solidFill>
                  <a:srgbClr val="660874"/>
                </a:solidFill>
                <a:latin typeface="Gill Sans MT" panose="020B0502020104020203"/>
                <a:ea typeface="华文中宋" panose="02010600040101010101" charset="-122"/>
              </a:rPr>
              <a:t> </a:t>
            </a:r>
            <a:r>
              <a:rPr lang="en-US" altLang="zh-CN" sz="2800" dirty="0">
                <a:solidFill>
                  <a:srgbClr val="660874"/>
                </a:solidFill>
                <a:latin typeface="Gill Sans MT" panose="020B0502020104020203"/>
                <a:ea typeface="华文中宋" panose="02010600040101010101" charset="-122"/>
              </a:rPr>
              <a:t>-</a:t>
            </a:r>
            <a:r>
              <a:rPr lang="zh-CN" altLang="en-US" sz="2800" dirty="0">
                <a:solidFill>
                  <a:srgbClr val="660874"/>
                </a:solidFill>
                <a:latin typeface="Gill Sans MT" panose="020B0502020104020203"/>
                <a:ea typeface="华文中宋" panose="02010600040101010101" charset="-122"/>
              </a:rPr>
              <a:t> </a:t>
            </a:r>
            <a:r>
              <a:rPr lang="en-US" sz="2800" dirty="0">
                <a:solidFill>
                  <a:srgbClr val="660874"/>
                </a:solidFill>
                <a:latin typeface="Gill Sans MT" panose="020B0502020104020203"/>
                <a:ea typeface="华文中宋" panose="02010600040101010101" charset="-122"/>
              </a:rPr>
              <a:t>Na</a:t>
            </a:r>
            <a:r>
              <a:rPr lang="en-US" sz="2800" dirty="0" err="1">
                <a:solidFill>
                  <a:srgbClr val="660874"/>
                </a:solidFill>
                <a:latin typeface="Gill Sans MT" panose="020B0502020104020203"/>
                <a:ea typeface="华文中宋" panose="02010600040101010101" charset="-122"/>
              </a:rPr>
              <a:t>ï</a:t>
            </a:r>
            <a:r>
              <a:rPr lang="en-US" sz="2800" dirty="0">
                <a:solidFill>
                  <a:srgbClr val="660874"/>
                </a:solidFill>
                <a:latin typeface="Gill Sans MT" panose="020B0502020104020203"/>
                <a:ea typeface="华文中宋" panose="02010600040101010101" charset="-122"/>
              </a:rPr>
              <a:t>ve解决方式</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0.00352 -4.81481E-6 L 0.222 -0.07986 " pathEditMode="relative" rAng="0" ptsTypes="AA">
                                      <p:cBhvr>
                                        <p:cTn id="12" dur="2000" fill="hold"/>
                                        <p:tgtEl>
                                          <p:spTgt spid="58"/>
                                        </p:tgtEl>
                                        <p:attrNameLst>
                                          <p:attrName>ppt_x</p:attrName>
                                          <p:attrName>ppt_y</p:attrName>
                                        </p:attrNameLst>
                                      </p:cBhvr>
                                      <p:rCtr x="11276" y="-4005"/>
                                    </p:animMotion>
                                  </p:childTnLst>
                                </p:cTn>
                              </p:par>
                              <p:par>
                                <p:cTn id="13" presetID="42" presetClass="path" presetSubtype="0" accel="50000" decel="50000" fill="hold" nodeType="withEffect">
                                  <p:stCondLst>
                                    <p:cond delay="0"/>
                                  </p:stCondLst>
                                  <p:childTnLst>
                                    <p:animMotion origin="layout" path="M 0 -0.00417 L 0.39688 -0.08658 " pathEditMode="relative" rAng="0" ptsTypes="AA">
                                      <p:cBhvr>
                                        <p:cTn id="14" dur="2000" fill="hold"/>
                                        <p:tgtEl>
                                          <p:spTgt spid="59"/>
                                        </p:tgtEl>
                                        <p:attrNameLst>
                                          <p:attrName>ppt_x</p:attrName>
                                          <p:attrName>ppt_y</p:attrName>
                                        </p:attrNameLst>
                                      </p:cBhvr>
                                      <p:rCtr x="19844" y="-4120"/>
                                    </p:animMotion>
                                  </p:childTnLst>
                                </p:cTn>
                              </p:par>
                              <p:par>
                                <p:cTn id="15" presetID="42" presetClass="path" presetSubtype="0" accel="50000" decel="50000" fill="hold" nodeType="withEffect">
                                  <p:stCondLst>
                                    <p:cond delay="0"/>
                                  </p:stCondLst>
                                  <p:childTnLst>
                                    <p:animMotion origin="layout" path="M -0.01055 -0.00209 L 0.56758 -0.08843 " pathEditMode="relative" rAng="0" ptsTypes="AA">
                                      <p:cBhvr>
                                        <p:cTn id="16" dur="2000" fill="hold"/>
                                        <p:tgtEl>
                                          <p:spTgt spid="60"/>
                                        </p:tgtEl>
                                        <p:attrNameLst>
                                          <p:attrName>ppt_x</p:attrName>
                                          <p:attrName>ppt_y</p:attrName>
                                        </p:attrNameLst>
                                      </p:cBhvr>
                                      <p:rCtr x="28906" y="-4329"/>
                                    </p:animMotion>
                                  </p:childTnLst>
                                </p:cTn>
                              </p:par>
                              <p:par>
                                <p:cTn id="17" presetID="42" presetClass="path" presetSubtype="0" accel="50000" decel="50000" fill="hold" nodeType="withEffect">
                                  <p:stCondLst>
                                    <p:cond delay="0"/>
                                  </p:stCondLst>
                                  <p:childTnLst>
                                    <p:animMotion origin="layout" path="M -0.01289 -0.00416 L 0.74544 -0.08865 " pathEditMode="relative" rAng="0" ptsTypes="AA">
                                      <p:cBhvr>
                                        <p:cTn id="18" dur="2000" fill="hold"/>
                                        <p:tgtEl>
                                          <p:spTgt spid="61"/>
                                        </p:tgtEl>
                                        <p:attrNameLst>
                                          <p:attrName>ppt_x</p:attrName>
                                          <p:attrName>ppt_y</p:attrName>
                                        </p:attrNameLst>
                                      </p:cBhvr>
                                      <p:rCtr x="37917" y="-4236"/>
                                    </p:animMotion>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par>
                                <p:cTn id="24" presetID="10" presetClass="entr" presetSubtype="0" fill="hold" nodeType="with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fade">
                                      <p:cBhvr>
                                        <p:cTn id="26" dur="500"/>
                                        <p:tgtEl>
                                          <p:spTgt spid="68"/>
                                        </p:tgtEl>
                                      </p:cBhvr>
                                    </p:animEffect>
                                  </p:childTnLst>
                                </p:cTn>
                              </p:par>
                              <p:par>
                                <p:cTn id="27" presetID="10"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fade">
                                      <p:cBhvr>
                                        <p:cTn id="29" dur="500"/>
                                        <p:tgtEl>
                                          <p:spTgt spid="73"/>
                                        </p:tgtEl>
                                      </p:cBhvr>
                                    </p:animEffect>
                                  </p:childTnLst>
                                </p:cTn>
                              </p:par>
                              <p:par>
                                <p:cTn id="30" presetID="10" presetClass="entr" presetSubtype="0" fill="hold" nodeType="with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fade">
                                      <p:cBhvr>
                                        <p:cTn id="32" dur="500"/>
                                        <p:tgtEl>
                                          <p:spTgt spid="7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2.29167E-6 -2.96296E-6 L -0.00156 0.22269 " pathEditMode="relative" rAng="0" ptsTypes="AA">
                                      <p:cBhvr>
                                        <p:cTn id="40" dur="2000" fill="hold"/>
                                        <p:tgtEl>
                                          <p:spTgt spid="5"/>
                                        </p:tgtEl>
                                        <p:attrNameLst>
                                          <p:attrName>ppt_x</p:attrName>
                                          <p:attrName>ppt_y</p:attrName>
                                        </p:attrNameLst>
                                      </p:cBhvr>
                                      <p:rCtr x="-78" y="11134"/>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0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3" presetClass="exit" presetSubtype="10" fill="hold" nodeType="clickEffect">
                                  <p:stCondLst>
                                    <p:cond delay="0"/>
                                  </p:stCondLst>
                                  <p:childTnLst>
                                    <p:animEffect transition="out" filter="blinds(horizontal)">
                                      <p:cBhvr>
                                        <p:cTn id="72" dur="500"/>
                                        <p:tgtEl>
                                          <p:spTgt spid="102"/>
                                        </p:tgtEl>
                                      </p:cBhvr>
                                    </p:animEffect>
                                    <p:set>
                                      <p:cBhvr>
                                        <p:cTn id="73" dur="1" fill="hold">
                                          <p:stCondLst>
                                            <p:cond delay="499"/>
                                          </p:stCondLst>
                                        </p:cTn>
                                        <p:tgtEl>
                                          <p:spTgt spid="102"/>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07"/>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99"/>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3" presetClass="exit" presetSubtype="10" fill="hold" nodeType="clickEffect">
                                  <p:stCondLst>
                                    <p:cond delay="0"/>
                                  </p:stCondLst>
                                  <p:childTnLst>
                                    <p:animEffect transition="out" filter="blinds(horizontal)">
                                      <p:cBhvr>
                                        <p:cTn id="85" dur="500"/>
                                        <p:tgtEl>
                                          <p:spTgt spid="107"/>
                                        </p:tgtEl>
                                      </p:cBhvr>
                                    </p:animEffect>
                                    <p:set>
                                      <p:cBhvr>
                                        <p:cTn id="86" dur="1" fill="hold">
                                          <p:stCondLst>
                                            <p:cond delay="499"/>
                                          </p:stCondLst>
                                        </p:cTn>
                                        <p:tgtEl>
                                          <p:spTgt spid="10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0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p:bldP spid="100" grpId="0"/>
      <p:bldP spid="101" grpId="0"/>
      <p:bldP spid="117" grpId="0"/>
      <p:bldP spid="1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9426" y="1768879"/>
            <a:ext cx="9793147" cy="5089121"/>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5"/>
          <p:cNvSpPr>
            <a:spLocks noGrp="1"/>
          </p:cNvSpPr>
          <p:nvPr>
            <p:ph type="title"/>
          </p:nvPr>
        </p:nvSpPr>
        <p:spPr>
          <a:xfrm>
            <a:off x="835306" y="593424"/>
            <a:ext cx="10521388" cy="1015200"/>
          </a:xfrm>
        </p:spPr>
        <p:txBody>
          <a:bodyPr/>
          <a:lstStyle/>
          <a:p>
            <a:r>
              <a:rPr lang="en-US" altLang="zh-CN" dirty="0" err="1">
                <a:ea typeface="华文中宋" panose="02010600040101010101" charset="-122"/>
              </a:rPr>
              <a:t>Pytorch</a:t>
            </a:r>
            <a:r>
              <a:rPr lang="zh-CN" altLang="en-US" dirty="0">
                <a:ea typeface="华文中宋" panose="02010600040101010101" charset="-122"/>
              </a:rPr>
              <a:t> </a:t>
            </a:r>
            <a:r>
              <a:rPr lang="en-US" altLang="zh-CN" dirty="0">
                <a:ea typeface="华文中宋" panose="02010600040101010101" charset="-122"/>
              </a:rPr>
              <a:t>-</a:t>
            </a:r>
            <a:r>
              <a:rPr lang="zh-CN" altLang="en-US" dirty="0">
                <a:ea typeface="华文中宋" panose="02010600040101010101" charset="-122"/>
              </a:rPr>
              <a:t> </a:t>
            </a:r>
            <a:r>
              <a:rPr lang="en-US" altLang="zh-CN" dirty="0" err="1">
                <a:ea typeface="华文中宋" panose="02010600040101010101" charset="-122"/>
              </a:rPr>
              <a:t>Autograd</a:t>
            </a:r>
            <a:endParaRPr lang="en-US" altLang="zh-C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593424"/>
            <a:ext cx="10521388" cy="1015200"/>
          </a:xfrm>
        </p:spPr>
        <p:txBody>
          <a:bodyPr/>
          <a:lstStyle/>
          <a:p>
            <a:r>
              <a:rPr lang="en-US" dirty="0"/>
              <a:t>Na</a:t>
            </a:r>
            <a:r>
              <a:rPr lang="en-US" dirty="0" err="1"/>
              <a:t>ï</a:t>
            </a:r>
            <a:r>
              <a:rPr lang="en-US" dirty="0"/>
              <a:t>ve解决方式的问题</a:t>
            </a:r>
            <a:endParaRPr lang="en-US" dirty="0">
              <a:ea typeface="+mj-lt"/>
              <a:cs typeface="+mj-lt"/>
            </a:endParaRPr>
          </a:p>
        </p:txBody>
      </p:sp>
      <p:sp>
        <p:nvSpPr>
          <p:cNvPr id="18" name="内容占位符 2"/>
          <p:cNvSpPr txBox="1"/>
          <p:nvPr/>
        </p:nvSpPr>
        <p:spPr>
          <a:xfrm>
            <a:off x="564170" y="1919474"/>
            <a:ext cx="11063660" cy="1734849"/>
          </a:xfrm>
          <a:prstGeom prst="rect">
            <a:avLst/>
          </a:prstGeom>
        </p:spPr>
        <p:txBody>
          <a:bodyPr vert="horz" lIns="91440" tIns="45720" rIns="91440" bIns="45720" rtlCol="0" anchor="t">
            <a:normAutofit/>
          </a:bodyPr>
          <a:lst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dirty="0"/>
              <a:t>1. </a:t>
            </a:r>
            <a:r>
              <a:rPr lang="zh-CN" altLang="en-US" dirty="0"/>
              <a:t>如果需要等到每个</a:t>
            </a:r>
            <a:r>
              <a:rPr lang="en-US" altLang="zh-CN" dirty="0"/>
              <a:t>GPU</a:t>
            </a:r>
            <a:r>
              <a:rPr lang="zh-CN" altLang="en-US" dirty="0"/>
              <a:t>（进程）都算完</a:t>
            </a:r>
            <a:r>
              <a:rPr lang="en-US" altLang="zh-CN" dirty="0"/>
              <a:t>gradient</a:t>
            </a:r>
            <a:r>
              <a:rPr lang="zh-CN" altLang="en-US" dirty="0"/>
              <a:t>之后再进行</a:t>
            </a:r>
            <a:r>
              <a:rPr lang="en-US" altLang="zh-CN" dirty="0"/>
              <a:t>All Reduce</a:t>
            </a:r>
            <a:r>
              <a:rPr lang="zh-CN" altLang="en-US" dirty="0"/>
              <a:t>操作，那么会导致</a:t>
            </a:r>
            <a:r>
              <a:rPr lang="en-US" altLang="zh-CN" dirty="0"/>
              <a:t>All Reduce</a:t>
            </a:r>
            <a:r>
              <a:rPr lang="zh-CN" altLang="en-US" dirty="0"/>
              <a:t>的通信必须在计算完成后才能开始，同时在</a:t>
            </a:r>
            <a:r>
              <a:rPr lang="en-US" altLang="zh-CN" dirty="0"/>
              <a:t>All Reduce</a:t>
            </a:r>
            <a:r>
              <a:rPr lang="zh-CN" altLang="en-US" dirty="0"/>
              <a:t>的时候所有</a:t>
            </a:r>
            <a:r>
              <a:rPr lang="en-US" altLang="zh-CN" dirty="0"/>
              <a:t>GPU</a:t>
            </a:r>
            <a:r>
              <a:rPr lang="zh-CN" altLang="en-US" dirty="0"/>
              <a:t>都是空闲的。而且梯度回传需要的时间会随着梯度数目的增加而成指数级增加。</a:t>
            </a:r>
            <a:endParaRPr lang="zh-CN" altLang="en-US" b="1" dirty="0">
              <a:ea typeface="华文中宋" panose="02010600040101010101" charset="-122"/>
            </a:endParaRPr>
          </a:p>
          <a:p>
            <a:endParaRPr lang="zh-CN" altLang="en-US" b="1" dirty="0" err="1">
              <a:ea typeface="华文中宋" panose="02010600040101010101" charset="-122"/>
            </a:endParaRPr>
          </a:p>
        </p:txBody>
      </p:sp>
      <p:pic>
        <p:nvPicPr>
          <p:cNvPr id="10" name="Picture 9"/>
          <p:cNvPicPr>
            <a:picLocks noChangeAspect="1"/>
          </p:cNvPicPr>
          <p:nvPr/>
        </p:nvPicPr>
        <p:blipFill>
          <a:blip r:embed="rId1"/>
          <a:stretch>
            <a:fillRect/>
          </a:stretch>
        </p:blipFill>
        <p:spPr>
          <a:xfrm>
            <a:off x="2869141" y="3118319"/>
            <a:ext cx="6453717" cy="339901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593424"/>
            <a:ext cx="10521388" cy="1015200"/>
          </a:xfrm>
        </p:spPr>
        <p:txBody>
          <a:bodyPr/>
          <a:lstStyle/>
          <a:p>
            <a:r>
              <a:rPr lang="en-US" dirty="0"/>
              <a:t>Na</a:t>
            </a:r>
            <a:r>
              <a:rPr lang="en-US" dirty="0" err="1"/>
              <a:t>ï</a:t>
            </a:r>
            <a:r>
              <a:rPr lang="en-US" dirty="0"/>
              <a:t>ve解决方式的问题</a:t>
            </a:r>
            <a:endParaRPr lang="en-US" dirty="0">
              <a:ea typeface="+mj-lt"/>
              <a:cs typeface="+mj-lt"/>
            </a:endParaRPr>
          </a:p>
        </p:txBody>
      </p:sp>
      <p:sp>
        <p:nvSpPr>
          <p:cNvPr id="18" name="内容占位符 2"/>
          <p:cNvSpPr txBox="1"/>
          <p:nvPr/>
        </p:nvSpPr>
        <p:spPr>
          <a:xfrm>
            <a:off x="564170" y="1919474"/>
            <a:ext cx="11063660" cy="1734849"/>
          </a:xfrm>
          <a:prstGeom prst="rect">
            <a:avLst/>
          </a:prstGeom>
        </p:spPr>
        <p:txBody>
          <a:bodyPr vert="horz" lIns="91440" tIns="45720" rIns="91440" bIns="45720" rtlCol="0" anchor="t">
            <a:normAutofit/>
          </a:bodyPr>
          <a:lst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dirty="0"/>
              <a:t>2.</a:t>
            </a:r>
            <a:r>
              <a:rPr lang="zh-CN" altLang="en-US" dirty="0"/>
              <a:t> 得益于</a:t>
            </a:r>
            <a:r>
              <a:rPr lang="en-US" altLang="zh-CN" dirty="0" err="1"/>
              <a:t>Pytorch</a:t>
            </a:r>
            <a:r>
              <a:rPr lang="zh-CN" altLang="en-US" dirty="0"/>
              <a:t>的梯度是一层一层计算的，还有一种方式是当模型的每一个参数的</a:t>
            </a:r>
            <a:r>
              <a:rPr lang="en-US" altLang="zh-CN" dirty="0"/>
              <a:t>gradient</a:t>
            </a:r>
            <a:r>
              <a:rPr lang="zh-CN" altLang="en-US" dirty="0"/>
              <a:t>计算好之后，然后就开始一个</a:t>
            </a:r>
            <a:r>
              <a:rPr lang="en-US" altLang="zh-CN" dirty="0"/>
              <a:t>All</a:t>
            </a:r>
            <a:r>
              <a:rPr lang="zh-CN" altLang="en-US" dirty="0"/>
              <a:t> </a:t>
            </a:r>
            <a:r>
              <a:rPr lang="en-US" altLang="zh-CN" dirty="0"/>
              <a:t>Reduce</a:t>
            </a:r>
            <a:r>
              <a:rPr lang="zh-CN" altLang="en-US" dirty="0"/>
              <a:t>，这可以通过给每一个参数注册一个</a:t>
            </a:r>
            <a:r>
              <a:rPr lang="en-US" altLang="zh-CN" dirty="0"/>
              <a:t>hook</a:t>
            </a:r>
            <a:r>
              <a:rPr lang="zh-CN" altLang="en-US" dirty="0"/>
              <a:t>来实现。但这种实现方式会受限于</a:t>
            </a:r>
            <a:r>
              <a:rPr lang="en-US" altLang="zh-CN" dirty="0"/>
              <a:t>All</a:t>
            </a:r>
            <a:r>
              <a:rPr lang="zh-CN" altLang="en-US" dirty="0"/>
              <a:t> </a:t>
            </a:r>
            <a:r>
              <a:rPr lang="en-US" altLang="zh-CN" dirty="0"/>
              <a:t>Reduce</a:t>
            </a:r>
            <a:r>
              <a:rPr lang="zh-CN" altLang="en-US" dirty="0"/>
              <a:t>启动和通信时间。</a:t>
            </a:r>
            <a:endParaRPr lang="en-US" altLang="zh-CN" dirty="0"/>
          </a:p>
          <a:p>
            <a:endParaRPr lang="zh-CN" altLang="en-US" b="1" dirty="0" err="1">
              <a:ea typeface="华文中宋" panose="02010600040101010101" charset="-122"/>
            </a:endParaRPr>
          </a:p>
        </p:txBody>
      </p:sp>
      <p:pic>
        <p:nvPicPr>
          <p:cNvPr id="4" name="Picture 3"/>
          <p:cNvPicPr>
            <a:picLocks noChangeAspect="1"/>
          </p:cNvPicPr>
          <p:nvPr/>
        </p:nvPicPr>
        <p:blipFill>
          <a:blip r:embed="rId1"/>
          <a:stretch>
            <a:fillRect/>
          </a:stretch>
        </p:blipFill>
        <p:spPr>
          <a:xfrm>
            <a:off x="2423584" y="2878667"/>
            <a:ext cx="7059204" cy="37084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593424"/>
            <a:ext cx="10521388" cy="1015200"/>
          </a:xfrm>
        </p:spPr>
        <p:txBody>
          <a:bodyPr/>
          <a:lstStyle/>
          <a:p>
            <a:r>
              <a:rPr lang="en-US" dirty="0"/>
              <a:t>Gradient</a:t>
            </a:r>
            <a:r>
              <a:rPr lang="zh-CN" altLang="en-US" dirty="0"/>
              <a:t> </a:t>
            </a:r>
            <a:r>
              <a:rPr lang="en-US" altLang="zh-CN" dirty="0"/>
              <a:t>Bucket</a:t>
            </a:r>
            <a:endParaRPr lang="en-US" dirty="0">
              <a:ea typeface="+mj-lt"/>
              <a:cs typeface="+mj-lt"/>
            </a:endParaRPr>
          </a:p>
        </p:txBody>
      </p:sp>
      <p:sp>
        <p:nvSpPr>
          <p:cNvPr id="18" name="内容占位符 2"/>
          <p:cNvSpPr txBox="1"/>
          <p:nvPr/>
        </p:nvSpPr>
        <p:spPr>
          <a:xfrm>
            <a:off x="564170" y="1919474"/>
            <a:ext cx="11063660" cy="5534622"/>
          </a:xfrm>
          <a:prstGeom prst="rect">
            <a:avLst/>
          </a:prstGeom>
        </p:spPr>
        <p:txBody>
          <a:bodyPr vert="horz" lIns="91440" tIns="45720" rIns="91440" bIns="45720" rtlCol="0" anchor="t">
            <a:normAutofit/>
          </a:bodyPr>
          <a:lst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150000"/>
              </a:lnSpc>
            </a:pPr>
            <a:r>
              <a:rPr lang="en-US" sz="1800" dirty="0"/>
              <a:t>设计理念</a:t>
            </a:r>
            <a:r>
              <a:rPr lang="zh-CN" altLang="en-US" sz="1800" dirty="0"/>
              <a:t>：</a:t>
            </a:r>
            <a:endParaRPr lang="en-US" altLang="zh-CN" sz="1800" dirty="0"/>
          </a:p>
          <a:p>
            <a:pPr>
              <a:lnSpc>
                <a:spcPct val="150000"/>
              </a:lnSpc>
            </a:pPr>
            <a:r>
              <a:rPr lang="en-US" altLang="zh-CN" sz="1800" dirty="0"/>
              <a:t>1.</a:t>
            </a:r>
            <a:r>
              <a:rPr lang="zh-CN" altLang="en-US" sz="1800" dirty="0"/>
              <a:t> 设计一个</a:t>
            </a:r>
            <a:r>
              <a:rPr lang="en-US" altLang="zh-CN" sz="1800" dirty="0"/>
              <a:t>gradient</a:t>
            </a:r>
            <a:r>
              <a:rPr lang="zh-CN" altLang="en-US" sz="1800" dirty="0"/>
              <a:t> </a:t>
            </a:r>
            <a:r>
              <a:rPr lang="en-US" altLang="zh-CN" sz="1800" dirty="0"/>
              <a:t>bucket</a:t>
            </a:r>
            <a:r>
              <a:rPr lang="zh-CN" altLang="en-US" sz="1800" dirty="0"/>
              <a:t>（梯度桶），其中包括若干参数的</a:t>
            </a:r>
            <a:r>
              <a:rPr lang="en-US" altLang="zh-CN" sz="1800" dirty="0"/>
              <a:t>gradient</a:t>
            </a:r>
            <a:r>
              <a:rPr lang="zh-CN" altLang="en-US" sz="1800" dirty="0"/>
              <a:t>。</a:t>
            </a:r>
            <a:endParaRPr lang="en-US" altLang="zh-CN" sz="1800" dirty="0"/>
          </a:p>
          <a:p>
            <a:pPr>
              <a:lnSpc>
                <a:spcPct val="150000"/>
              </a:lnSpc>
            </a:pPr>
            <a:r>
              <a:rPr lang="en-US" altLang="zh-CN" sz="1800" dirty="0"/>
              <a:t>2.</a:t>
            </a:r>
            <a:r>
              <a:rPr lang="zh-CN" altLang="en-US" sz="1800" dirty="0"/>
              <a:t> </a:t>
            </a:r>
            <a:r>
              <a:rPr lang="en-US" altLang="zh-CN" sz="1800" dirty="0"/>
              <a:t>Bucket</a:t>
            </a:r>
            <a:r>
              <a:rPr lang="zh-CN" altLang="en-US" sz="1800" dirty="0"/>
              <a:t>中参数的数目可以人为设置，</a:t>
            </a:r>
            <a:r>
              <a:rPr lang="en-US" altLang="zh-CN" sz="1800" dirty="0" err="1"/>
              <a:t>AllReduce</a:t>
            </a:r>
            <a:r>
              <a:rPr lang="zh-CN" altLang="en-US" sz="1800" dirty="0"/>
              <a:t>变成在</a:t>
            </a:r>
            <a:r>
              <a:rPr lang="en-US" altLang="zh-CN" sz="1800" dirty="0"/>
              <a:t>bucket</a:t>
            </a:r>
            <a:r>
              <a:rPr lang="zh-CN" altLang="en-US" sz="1800" dirty="0"/>
              <a:t>层面来做。</a:t>
            </a:r>
            <a:endParaRPr lang="en-US" altLang="zh-CN" sz="1800" dirty="0"/>
          </a:p>
          <a:p>
            <a:pPr>
              <a:lnSpc>
                <a:spcPct val="150000"/>
              </a:lnSpc>
            </a:pPr>
            <a:r>
              <a:rPr lang="en-US" altLang="zh-CN" sz="1800" dirty="0"/>
              <a:t>3.</a:t>
            </a:r>
            <a:r>
              <a:rPr lang="zh-CN" altLang="en-US" sz="1800" dirty="0"/>
              <a:t> 当设置</a:t>
            </a:r>
            <a:r>
              <a:rPr lang="en-US" altLang="zh-CN" sz="1800" dirty="0"/>
              <a:t>bucket</a:t>
            </a:r>
            <a:r>
              <a:rPr lang="zh-CN" altLang="en-US" sz="1800" dirty="0"/>
              <a:t>大小为模型的所有参数的时候，就是</a:t>
            </a:r>
            <a:r>
              <a:rPr lang="en-US" altLang="zh-CN" sz="1800" dirty="0"/>
              <a:t>Naïve</a:t>
            </a:r>
            <a:r>
              <a:rPr lang="zh-CN" altLang="en-US" sz="1800" dirty="0"/>
              <a:t> </a:t>
            </a:r>
            <a:r>
              <a:rPr lang="en-US" altLang="zh-CN" sz="1800" dirty="0"/>
              <a:t>Solution</a:t>
            </a:r>
            <a:r>
              <a:rPr lang="zh-CN" altLang="en-US" sz="1800" dirty="0"/>
              <a:t>的第一种情况（等得到全部参数的</a:t>
            </a:r>
            <a:r>
              <a:rPr lang="en-US" altLang="zh-CN" sz="1800" dirty="0"/>
              <a:t>gradient</a:t>
            </a:r>
            <a:r>
              <a:rPr lang="zh-CN" altLang="en-US" sz="1800" dirty="0"/>
              <a:t>再</a:t>
            </a:r>
            <a:r>
              <a:rPr lang="en-US" altLang="zh-CN" sz="1800" dirty="0" err="1"/>
              <a:t>AllReduce</a:t>
            </a:r>
            <a:r>
              <a:rPr lang="zh-CN" altLang="en-US" sz="1800" dirty="0"/>
              <a:t>）；当设置</a:t>
            </a:r>
            <a:r>
              <a:rPr lang="en-US" altLang="zh-CN" sz="1800" dirty="0"/>
              <a:t>bucket</a:t>
            </a:r>
            <a:r>
              <a:rPr lang="zh-CN" altLang="en-US" sz="1800" dirty="0"/>
              <a:t>大小为</a:t>
            </a:r>
            <a:r>
              <a:rPr lang="en-US" altLang="zh-CN" sz="1800" dirty="0"/>
              <a:t>1</a:t>
            </a:r>
            <a:r>
              <a:rPr lang="zh-CN" altLang="en-US" sz="1800" dirty="0"/>
              <a:t>的时候，就是</a:t>
            </a:r>
            <a:r>
              <a:rPr lang="en-US" altLang="zh-CN" sz="1800" dirty="0"/>
              <a:t>Naïve</a:t>
            </a:r>
            <a:r>
              <a:rPr lang="zh-CN" altLang="en-US" sz="1800" dirty="0"/>
              <a:t> </a:t>
            </a:r>
            <a:r>
              <a:rPr lang="en-US" altLang="zh-CN" sz="1800" dirty="0"/>
              <a:t>Solution</a:t>
            </a:r>
            <a:r>
              <a:rPr lang="zh-CN" altLang="en-US" sz="1800" dirty="0"/>
              <a:t>的第二种情况（算完一个参数的</a:t>
            </a:r>
            <a:r>
              <a:rPr lang="en-US" altLang="zh-CN" sz="1800" dirty="0"/>
              <a:t>gradient</a:t>
            </a:r>
            <a:r>
              <a:rPr lang="zh-CN" altLang="en-US" sz="1800" dirty="0"/>
              <a:t>就启动一个</a:t>
            </a:r>
            <a:r>
              <a:rPr lang="en-US" altLang="zh-CN" sz="1800" dirty="0" err="1"/>
              <a:t>AllReduce</a:t>
            </a:r>
            <a:r>
              <a:rPr lang="zh-CN" altLang="en-US" sz="1800" dirty="0"/>
              <a:t>）</a:t>
            </a:r>
            <a:endParaRPr lang="en-US" altLang="zh-CN" sz="1800" dirty="0"/>
          </a:p>
          <a:p>
            <a:pPr>
              <a:lnSpc>
                <a:spcPct val="150000"/>
              </a:lnSpc>
            </a:pPr>
            <a:endParaRPr lang="en-US" altLang="zh-CN" sz="1800" dirty="0"/>
          </a:p>
          <a:p>
            <a:endParaRPr lang="en-US" altLang="zh-CN" dirty="0"/>
          </a:p>
          <a:p>
            <a:endParaRPr lang="zh-CN" altLang="en-US" b="1" dirty="0" err="1">
              <a:ea typeface="华文中宋" panose="0201060004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87285" y="2329543"/>
            <a:ext cx="9923523" cy="3391101"/>
          </a:xfrm>
        </p:spPr>
        <p:txBody>
          <a:bodyPr anchor="t"/>
          <a:lstStyle/>
          <a:p>
            <a:r>
              <a:rPr lang="zh-CN" altLang="en-US" dirty="0"/>
              <a:t>一</a:t>
            </a:r>
            <a:r>
              <a:rPr lang="en-US" altLang="zh-CN" dirty="0"/>
              <a:t> </a:t>
            </a:r>
            <a:r>
              <a:rPr lang="zh-CN" altLang="en-US" dirty="0"/>
              <a:t>论文简介及研究背景</a:t>
            </a:r>
            <a:endParaRPr lang="en-US" altLang="zh-CN" dirty="0"/>
          </a:p>
          <a:p>
            <a:r>
              <a:rPr lang="zh-CN" altLang="en-US" dirty="0"/>
              <a:t>二</a:t>
            </a:r>
            <a:r>
              <a:rPr lang="en-US" altLang="zh-CN" dirty="0"/>
              <a:t> </a:t>
            </a:r>
            <a:r>
              <a:rPr lang="zh-CN" altLang="en-US" dirty="0"/>
              <a:t>系统设计及实现</a:t>
            </a:r>
            <a:endParaRPr lang="en-US" altLang="zh-CN" dirty="0"/>
          </a:p>
          <a:p>
            <a:r>
              <a:rPr lang="zh-CN" altLang="en-US" dirty="0"/>
              <a:t>三 实验评估</a:t>
            </a:r>
            <a:endParaRPr lang="en-US" altLang="zh-CN" dirty="0"/>
          </a:p>
          <a:p>
            <a:r>
              <a:rPr lang="zh-CN" altLang="en-US" dirty="0"/>
              <a:t>四 经验结论及相关工作</a:t>
            </a:r>
            <a:endParaRPr lang="zh-CN" altLang="en-US" dirty="0"/>
          </a:p>
        </p:txBody>
      </p:sp>
      <p:sp>
        <p:nvSpPr>
          <p:cNvPr id="2" name="标题 1"/>
          <p:cNvSpPr>
            <a:spLocks noGrp="1"/>
          </p:cNvSpPr>
          <p:nvPr>
            <p:ph type="title"/>
          </p:nvPr>
        </p:nvSpPr>
        <p:spPr>
          <a:xfrm>
            <a:off x="1687285" y="865998"/>
            <a:ext cx="9923522" cy="1351451"/>
          </a:xfrm>
        </p:spPr>
        <p:txBody>
          <a:bodyPr/>
          <a:lstStyle/>
          <a:p>
            <a:r>
              <a:rPr lang="zh-CN" altLang="en-US" dirty="0"/>
              <a:t>目录 </a:t>
            </a:r>
            <a:r>
              <a:rPr lang="en-US" altLang="zh-CN" dirty="0"/>
              <a:t>Contents</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593424"/>
            <a:ext cx="10521388" cy="1015200"/>
          </a:xfrm>
        </p:spPr>
        <p:txBody>
          <a:bodyPr/>
          <a:lstStyle/>
          <a:p>
            <a:r>
              <a:rPr lang="en-US" dirty="0"/>
              <a:t>Gradient</a:t>
            </a:r>
            <a:r>
              <a:rPr lang="zh-CN" altLang="en-US" dirty="0"/>
              <a:t> </a:t>
            </a:r>
            <a:r>
              <a:rPr lang="en-US" altLang="zh-CN" dirty="0"/>
              <a:t>Bucket</a:t>
            </a:r>
            <a:endParaRPr lang="en-US" dirty="0">
              <a:ea typeface="+mj-lt"/>
              <a:cs typeface="+mj-lt"/>
            </a:endParaRPr>
          </a:p>
        </p:txBody>
      </p:sp>
      <p:sp>
        <p:nvSpPr>
          <p:cNvPr id="18" name="内容占位符 2"/>
          <p:cNvSpPr txBox="1"/>
          <p:nvPr/>
        </p:nvSpPr>
        <p:spPr>
          <a:xfrm>
            <a:off x="564170" y="1609262"/>
            <a:ext cx="11063660" cy="1015200"/>
          </a:xfrm>
          <a:prstGeom prst="rect">
            <a:avLst/>
          </a:prstGeom>
        </p:spPr>
        <p:txBody>
          <a:bodyPr vert="horz" lIns="91440" tIns="45720" rIns="91440" bIns="45720" rtlCol="0" anchor="t">
            <a:normAutofit/>
          </a:bodyPr>
          <a:lst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150000"/>
              </a:lnSpc>
            </a:pPr>
            <a:r>
              <a:rPr lang="en-US" dirty="0"/>
              <a:t>一个bucket里所有参数的hook都被触发之后</a:t>
            </a:r>
            <a:r>
              <a:rPr lang="zh-CN" altLang="en-US" dirty="0"/>
              <a:t>（所有</a:t>
            </a:r>
            <a:r>
              <a:rPr lang="en-US" altLang="zh-CN" dirty="0"/>
              <a:t>gradient</a:t>
            </a:r>
            <a:r>
              <a:rPr lang="zh-CN" altLang="en-US" dirty="0"/>
              <a:t>都被计算完之后），则代表这个</a:t>
            </a:r>
            <a:r>
              <a:rPr lang="en-US" altLang="zh-CN" dirty="0"/>
              <a:t>bucket</a:t>
            </a:r>
            <a:r>
              <a:rPr lang="zh-CN" altLang="en-US" dirty="0"/>
              <a:t>可以进行</a:t>
            </a:r>
            <a:r>
              <a:rPr lang="en-US" altLang="zh-CN" dirty="0" err="1"/>
              <a:t>AllReduce</a:t>
            </a:r>
            <a:r>
              <a:rPr lang="zh-CN" altLang="en-US" dirty="0"/>
              <a:t>操作</a:t>
            </a:r>
            <a:endParaRPr lang="en-US" dirty="0"/>
          </a:p>
          <a:p>
            <a:pPr>
              <a:lnSpc>
                <a:spcPct val="150000"/>
              </a:lnSpc>
            </a:pPr>
            <a:endParaRPr lang="en-US" altLang="zh-CN" sz="1800" dirty="0"/>
          </a:p>
          <a:p>
            <a:endParaRPr lang="en-US" altLang="zh-CN" dirty="0"/>
          </a:p>
          <a:p>
            <a:endParaRPr lang="zh-CN" altLang="en-US" b="1" dirty="0" err="1">
              <a:ea typeface="华文中宋" panose="02010600040101010101" charset="-122"/>
            </a:endParaRPr>
          </a:p>
        </p:txBody>
      </p:sp>
      <p:pic>
        <p:nvPicPr>
          <p:cNvPr id="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3803" y="2519576"/>
            <a:ext cx="7624393" cy="35977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TextBox 2"/>
              <p:cNvSpPr txBox="1"/>
              <p:nvPr/>
            </p:nvSpPr>
            <p:spPr>
              <a:xfrm>
                <a:off x="312616" y="6273225"/>
                <a:ext cx="11566768" cy="584775"/>
              </a:xfrm>
              <a:prstGeom prst="rect">
                <a:avLst/>
              </a:prstGeom>
              <a:noFill/>
            </p:spPr>
            <p:txBody>
              <a:bodyPr wrap="square">
                <a:spAutoFit/>
              </a:bodyPr>
              <a:lstStyle/>
              <a:p>
                <a:pPr fontAlgn="base"/>
                <a:r>
                  <a:rPr lang="en-US" sz="1600" b="0" i="0" u="none" strike="noStrike" dirty="0">
                    <a:solidFill>
                      <a:srgbClr val="3D3D3D"/>
                    </a:solidFill>
                    <a:effectLst/>
                    <a:latin typeface="Times New Roman" panose="02020603050405020304" pitchFamily="18" charset="0"/>
                    <a:cs typeface="Times New Roman" panose="02020603050405020304" pitchFamily="18" charset="0"/>
                  </a:rPr>
                  <a:t>autograd </a:t>
                </a:r>
                <a14:m>
                  <m:oMath xmlns:m="http://schemas.openxmlformats.org/officeDocument/2006/math">
                    <m:r>
                      <a:rPr lang="en-US" altLang="zh-CN" sz="1600" b="0" i="1" u="none" strike="noStrike" smtClean="0">
                        <a:solidFill>
                          <a:srgbClr val="3D3D3D"/>
                        </a:solidFill>
                        <a:effectLst/>
                        <a:latin typeface="Cambria Math" panose="02040503050406030204" pitchFamily="18" charset="0"/>
                        <a:cs typeface="Times New Roman" panose="02020603050405020304" pitchFamily="18" charset="0"/>
                      </a:rPr>
                      <m:t>→</m:t>
                    </m:r>
                  </m:oMath>
                </a14:m>
                <a:r>
                  <a:rPr lang="en-US" sz="1600" b="0" i="0" u="none" strike="noStrike" dirty="0">
                    <a:solidFill>
                      <a:srgbClr val="3D3D3D"/>
                    </a:solidFill>
                    <a:effectLst/>
                    <a:latin typeface="Times New Roman" panose="02020603050405020304" pitchFamily="18" charset="0"/>
                    <a:cs typeface="Times New Roman" panose="02020603050405020304" pitchFamily="18" charset="0"/>
                  </a:rPr>
                  <a:t> Reducer::</a:t>
                </a:r>
                <a:r>
                  <a:rPr lang="en-US" sz="1600" b="0" i="0" u="none" strike="noStrike" dirty="0" err="1">
                    <a:solidFill>
                      <a:srgbClr val="3D3D3D"/>
                    </a:solidFill>
                    <a:effectLst/>
                    <a:latin typeface="Times New Roman" panose="02020603050405020304" pitchFamily="18" charset="0"/>
                    <a:cs typeface="Times New Roman" panose="02020603050405020304" pitchFamily="18" charset="0"/>
                  </a:rPr>
                  <a:t>autograd_hook</a:t>
                </a:r>
                <a:r>
                  <a:rPr lang="en-US" sz="1600" b="0" i="0" u="none" strike="noStrike" dirty="0">
                    <a:solidFill>
                      <a:srgbClr val="3D3D3D"/>
                    </a:solidFill>
                    <a:effectLst/>
                    <a:latin typeface="Times New Roman" panose="02020603050405020304" pitchFamily="18" charset="0"/>
                    <a:cs typeface="Times New Roman" panose="02020603050405020304" pitchFamily="18" charset="0"/>
                  </a:rPr>
                  <a:t> </a:t>
                </a:r>
                <a:r>
                  <a:rPr lang="en-US" altLang="zh-CN" sz="1600" dirty="0">
                    <a:solidFill>
                      <a:srgbClr val="3D3D3D"/>
                    </a:solidFill>
                    <a:cs typeface="Times New Roman" panose="02020603050405020304" pitchFamily="18" charset="0"/>
                  </a:rPr>
                  <a:t> </a:t>
                </a:r>
                <a14:m>
                  <m:oMath xmlns:m="http://schemas.openxmlformats.org/officeDocument/2006/math">
                    <m:r>
                      <a:rPr lang="en-US" altLang="zh-CN" sz="1600" i="1">
                        <a:solidFill>
                          <a:srgbClr val="3D3D3D"/>
                        </a:solidFill>
                        <a:latin typeface="Cambria Math" panose="02040503050406030204" pitchFamily="18" charset="0"/>
                        <a:cs typeface="Times New Roman" panose="02020603050405020304" pitchFamily="18" charset="0"/>
                      </a:rPr>
                      <m:t>→ </m:t>
                    </m:r>
                  </m:oMath>
                </a14:m>
                <a:r>
                  <a:rPr lang="en-US" sz="1600" b="0" i="0" u="none" strike="noStrike" dirty="0">
                    <a:solidFill>
                      <a:srgbClr val="3D3D3D"/>
                    </a:solidFill>
                    <a:effectLst/>
                    <a:latin typeface="Times New Roman" panose="02020603050405020304" pitchFamily="18" charset="0"/>
                    <a:cs typeface="Times New Roman" panose="02020603050405020304" pitchFamily="18" charset="0"/>
                  </a:rPr>
                  <a:t> Reducer::</a:t>
                </a:r>
                <a:r>
                  <a:rPr lang="en-US" sz="1600" b="0" i="0" u="none" strike="noStrike" dirty="0" err="1">
                    <a:solidFill>
                      <a:srgbClr val="3D3D3D"/>
                    </a:solidFill>
                    <a:effectLst/>
                    <a:latin typeface="Times New Roman" panose="02020603050405020304" pitchFamily="18" charset="0"/>
                    <a:cs typeface="Times New Roman" panose="02020603050405020304" pitchFamily="18" charset="0"/>
                  </a:rPr>
                  <a:t>mark_variable_ready</a:t>
                </a:r>
                <a:r>
                  <a:rPr lang="zh-CN" altLang="en-US" sz="1600" b="0" i="0" u="none" strike="noStrike" dirty="0">
                    <a:solidFill>
                      <a:srgbClr val="3D3D3D"/>
                    </a:solidFill>
                    <a:effectLst/>
                    <a:latin typeface="Times New Roman" panose="02020603050405020304" pitchFamily="18" charset="0"/>
                    <a:cs typeface="Times New Roman" panose="02020603050405020304" pitchFamily="18" charset="0"/>
                  </a:rPr>
                  <a:t>（</a:t>
                </a:r>
                <a:r>
                  <a:rPr lang="zh-CN" altLang="en-US" sz="1600" b="0" i="0" u="none" strike="noStrike" dirty="0">
                    <a:solidFill>
                      <a:srgbClr val="3D3D3D"/>
                    </a:solidFill>
                    <a:effectLst/>
                    <a:latin typeface="Times New Roman" panose="02020603050405020304" pitchFamily="18" charset="0"/>
                    <a:cs typeface="Times New Roman" panose="02020603050405020304" pitchFamily="18" charset="0"/>
                  </a:rPr>
                  <a:t>看</a:t>
                </a:r>
                <a:r>
                  <a:rPr lang="en-US" altLang="zh-CN" sz="1600" b="0" i="0" u="none" strike="noStrike" dirty="0">
                    <a:solidFill>
                      <a:srgbClr val="3D3D3D"/>
                    </a:solidFill>
                    <a:effectLst/>
                    <a:latin typeface="Times New Roman" panose="02020603050405020304" pitchFamily="18" charset="0"/>
                    <a:cs typeface="Times New Roman" panose="02020603050405020304" pitchFamily="18" charset="0"/>
                  </a:rPr>
                  <a:t>bucket</a:t>
                </a:r>
                <a:r>
                  <a:rPr lang="zh-CN" altLang="en-US" sz="1600" b="0" i="0" u="none" strike="noStrike" dirty="0">
                    <a:solidFill>
                      <a:srgbClr val="3D3D3D"/>
                    </a:solidFill>
                    <a:effectLst/>
                    <a:latin typeface="Times New Roman" panose="02020603050405020304" pitchFamily="18" charset="0"/>
                    <a:cs typeface="Times New Roman" panose="02020603050405020304" pitchFamily="18" charset="0"/>
                  </a:rPr>
                  <a:t>内部所有</a:t>
                </a:r>
                <a:r>
                  <a:rPr lang="en-US" altLang="zh-CN" sz="1600" b="0" i="0" u="none" strike="noStrike" dirty="0">
                    <a:solidFill>
                      <a:srgbClr val="3D3D3D"/>
                    </a:solidFill>
                    <a:effectLst/>
                    <a:latin typeface="Times New Roman" panose="02020603050405020304" pitchFamily="18" charset="0"/>
                    <a:cs typeface="Times New Roman" panose="02020603050405020304" pitchFamily="18" charset="0"/>
                  </a:rPr>
                  <a:t>variable</a:t>
                </a:r>
                <a:r>
                  <a:rPr lang="zh-CN" altLang="en-US" sz="1600" b="0" i="0" u="none" strike="noStrike" dirty="0">
                    <a:solidFill>
                      <a:srgbClr val="3D3D3D"/>
                    </a:solidFill>
                    <a:effectLst/>
                    <a:latin typeface="Times New Roman" panose="02020603050405020304" pitchFamily="18" charset="0"/>
                    <a:cs typeface="Times New Roman" panose="02020603050405020304" pitchFamily="18" charset="0"/>
                  </a:rPr>
                  <a:t>是不是</a:t>
                </a:r>
                <a:r>
                  <a:rPr lang="en-US" altLang="zh-CN" sz="1600" b="0" i="0" u="none" strike="noStrike" dirty="0">
                    <a:solidFill>
                      <a:srgbClr val="3D3D3D"/>
                    </a:solidFill>
                    <a:effectLst/>
                    <a:latin typeface="Times New Roman" panose="02020603050405020304" pitchFamily="18" charset="0"/>
                    <a:cs typeface="Times New Roman" panose="02020603050405020304" pitchFamily="18" charset="0"/>
                  </a:rPr>
                  <a:t>ready</a:t>
                </a:r>
                <a:r>
                  <a:rPr lang="zh-CN" altLang="en-US" sz="1600" b="0" i="0" u="none" strike="noStrike" dirty="0">
                    <a:solidFill>
                      <a:srgbClr val="3D3D3D"/>
                    </a:solidFill>
                    <a:effectLst/>
                    <a:latin typeface="Times New Roman" panose="02020603050405020304" pitchFamily="18" charset="0"/>
                    <a:cs typeface="Times New Roman" panose="02020603050405020304" pitchFamily="18" charset="0"/>
                  </a:rPr>
                  <a:t>的）</a:t>
                </a:r>
                <a:r>
                  <a:rPr lang="en-US" altLang="zh-CN" sz="1600" dirty="0">
                    <a:solidFill>
                      <a:srgbClr val="3D3D3D"/>
                    </a:solidFill>
                    <a:cs typeface="Times New Roman" panose="02020603050405020304" pitchFamily="18" charset="0"/>
                  </a:rPr>
                  <a:t> </a:t>
                </a:r>
                <a14:m>
                  <m:oMath xmlns:m="http://schemas.openxmlformats.org/officeDocument/2006/math">
                    <m:r>
                      <a:rPr lang="en-US" altLang="zh-CN" sz="1600" i="1">
                        <a:solidFill>
                          <a:srgbClr val="3D3D3D"/>
                        </a:solidFill>
                        <a:latin typeface="Cambria Math" panose="02040503050406030204" pitchFamily="18" charset="0"/>
                        <a:cs typeface="Times New Roman" panose="02020603050405020304" pitchFamily="18" charset="0"/>
                      </a:rPr>
                      <m:t>→ </m:t>
                    </m:r>
                  </m:oMath>
                </a14:m>
                <a:r>
                  <a:rPr lang="en-US" sz="1600" b="0" i="0" u="none" strike="noStrike" dirty="0">
                    <a:solidFill>
                      <a:srgbClr val="3D3D3D"/>
                    </a:solidFill>
                    <a:effectLst/>
                    <a:latin typeface="Times New Roman" panose="02020603050405020304" pitchFamily="18" charset="0"/>
                    <a:cs typeface="Times New Roman" panose="02020603050405020304" pitchFamily="18" charset="0"/>
                  </a:rPr>
                  <a:t> </a:t>
                </a:r>
                <a:r>
                  <a:rPr lang="en-US" sz="1600" dirty="0">
                    <a:solidFill>
                      <a:srgbClr val="3D3D3D"/>
                    </a:solidFill>
                    <a:latin typeface="Times New Roman" panose="02020603050405020304" pitchFamily="18" charset="0"/>
                    <a:cs typeface="Times New Roman" panose="02020603050405020304" pitchFamily="18" charset="0"/>
                  </a:rPr>
                  <a:t>A</a:t>
                </a:r>
                <a:r>
                  <a:rPr lang="en-US" sz="1600" b="0" i="0" u="none" strike="noStrike" dirty="0">
                    <a:solidFill>
                      <a:srgbClr val="3D3D3D"/>
                    </a:solidFill>
                    <a:effectLst/>
                    <a:latin typeface="Times New Roman" panose="02020603050405020304" pitchFamily="18" charset="0"/>
                    <a:cs typeface="Times New Roman" panose="02020603050405020304" pitchFamily="18" charset="0"/>
                  </a:rPr>
                  <a:t>llReduce</a:t>
                </a:r>
                <a:r>
                  <a:rPr lang="en-US" sz="1600" b="0" i="0" dirty="0">
                    <a:solidFill>
                      <a:srgbClr val="3D3D3D"/>
                    </a:solidFill>
                    <a:effectLst/>
                    <a:latin typeface="Times New Roman" panose="02020603050405020304" pitchFamily="18" charset="0"/>
                    <a:cs typeface="Times New Roman" panose="02020603050405020304" pitchFamily="18" charset="0"/>
                  </a:rPr>
                  <a:t>​</a:t>
                </a:r>
                <a:endParaRPr lang="en-US" sz="1600" b="0" i="0" dirty="0">
                  <a:solidFill>
                    <a:srgbClr val="000000"/>
                  </a:solidFill>
                  <a:effectLst/>
                  <a:latin typeface="Times New Roman" panose="02020603050405020304" pitchFamily="18" charset="0"/>
                  <a:cs typeface="Times New Roman" panose="02020603050405020304" pitchFamily="18" charset="0"/>
                </a:endParaRPr>
              </a:p>
              <a:p>
                <a:pPr algn="l" rtl="0" fontAlgn="base"/>
                <a:endParaRPr lang="en-US" sz="1600" b="0" i="0" dirty="0">
                  <a:solidFill>
                    <a:srgbClr val="000000"/>
                  </a:solidFill>
                  <a:effectLst/>
                  <a:latin typeface="Times New Roman" panose="02020603050405020304" pitchFamily="18" charset="0"/>
                  <a:cs typeface="Times New Roman" panose="02020603050405020304"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312616" y="6273225"/>
                <a:ext cx="11566768" cy="584775"/>
              </a:xfrm>
              <a:prstGeom prst="rect">
                <a:avLst/>
              </a:prstGeom>
              <a:blipFill rotWithShape="1">
                <a:blip r:embed="rId2"/>
                <a:stretch>
                  <a:fillRect l="-2" t="-10" r="4"/>
                </a:stretch>
              </a:blipFill>
            </p:spPr>
            <p:txBody>
              <a:bodyPr/>
              <a:lstStyle/>
              <a:p>
                <a:r>
                  <a:rPr lang="zh-CN" altLang="en-US">
                    <a:noFill/>
                  </a:rPr>
                  <a:t> </a:t>
                </a:r>
              </a:p>
            </p:txBody>
          </p:sp>
        </mc:Fallback>
      </mc:AlternateContent>
      <p:cxnSp>
        <p:nvCxnSpPr>
          <p:cNvPr id="4" name="Straight Arrow Connector 3"/>
          <p:cNvCxnSpPr/>
          <p:nvPr/>
        </p:nvCxnSpPr>
        <p:spPr>
          <a:xfrm flipV="1">
            <a:off x="10318652" y="3029152"/>
            <a:ext cx="0" cy="28778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227564" y="3995290"/>
            <a:ext cx="1495044" cy="646331"/>
          </a:xfrm>
          <a:prstGeom prst="rect">
            <a:avLst/>
          </a:prstGeom>
          <a:noFill/>
        </p:spPr>
        <p:txBody>
          <a:bodyPr wrap="square">
            <a:spAutoFit/>
          </a:bodyPr>
          <a:lstStyle/>
          <a:p>
            <a:pPr algn="ctr" fontAlgn="base"/>
            <a:r>
              <a:rPr lang="en-US" sz="1800" dirty="0">
                <a:solidFill>
                  <a:srgbClr val="3D3D3D"/>
                </a:solidFill>
                <a:latin typeface="Times New Roman" panose="02020603050405020304" pitchFamily="18" charset="0"/>
                <a:cs typeface="Times New Roman" panose="02020603050405020304" pitchFamily="18" charset="0"/>
              </a:rPr>
              <a:t>Backward</a:t>
            </a:r>
            <a:br>
              <a:rPr lang="en-US" sz="1800" dirty="0">
                <a:solidFill>
                  <a:srgbClr val="3D3D3D"/>
                </a:solidFill>
                <a:latin typeface="Times New Roman" panose="02020603050405020304" pitchFamily="18" charset="0"/>
                <a:cs typeface="Times New Roman" panose="02020603050405020304" pitchFamily="18" charset="0"/>
              </a:rPr>
            </a:br>
            <a:r>
              <a:rPr lang="en-US" sz="1800" dirty="0">
                <a:solidFill>
                  <a:srgbClr val="3D3D3D"/>
                </a:solidFill>
                <a:latin typeface="Times New Roman" panose="02020603050405020304" pitchFamily="18" charset="0"/>
                <a:cs typeface="Times New Roman" panose="02020603050405020304" pitchFamily="18" charset="0"/>
              </a:rPr>
              <a:t>Direction</a:t>
            </a:r>
            <a:r>
              <a:rPr lang="en-US" sz="1800" b="0" i="0" dirty="0">
                <a:solidFill>
                  <a:srgbClr val="3D3D3D"/>
                </a:solidFill>
                <a:effectLst/>
                <a:latin typeface="Times New Roman" panose="02020603050405020304" pitchFamily="18" charset="0"/>
                <a:cs typeface="Times New Roman" panose="02020603050405020304" pitchFamily="18" charset="0"/>
              </a:rPr>
              <a:t>​</a:t>
            </a:r>
            <a:endParaRPr lang="en-US" sz="1800" b="0" i="0" dirty="0">
              <a:solidFill>
                <a:srgbClr val="000000"/>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44345" y="1641294"/>
            <a:ext cx="5087075" cy="536005"/>
          </a:xfrm>
        </p:spPr>
        <p:txBody>
          <a:bodyPr/>
          <a:lstStyle/>
          <a:p>
            <a:r>
              <a:rPr lang="en-US" altLang="zh-CN">
                <a:ea typeface="华文中宋" panose="02010600040101010101" charset="-122"/>
              </a:rPr>
              <a:t>Skipped</a:t>
            </a:r>
            <a:endParaRPr lang="zh-CN" altLang="en-US"/>
          </a:p>
        </p:txBody>
      </p:sp>
      <p:sp>
        <p:nvSpPr>
          <p:cNvPr id="6" name="标题 5"/>
          <p:cNvSpPr>
            <a:spLocks noGrp="1"/>
          </p:cNvSpPr>
          <p:nvPr>
            <p:ph type="title"/>
          </p:nvPr>
        </p:nvSpPr>
        <p:spPr>
          <a:xfrm>
            <a:off x="835306" y="593424"/>
            <a:ext cx="10521388" cy="1015200"/>
          </a:xfrm>
        </p:spPr>
        <p:txBody>
          <a:bodyPr/>
          <a:lstStyle/>
          <a:p>
            <a:r>
              <a:rPr lang="zh-CN" altLang="en-US">
                <a:ea typeface="华文中宋" panose="02010600040101010101" charset="-122"/>
              </a:rPr>
              <a:t>Gradient Reduction - </a:t>
            </a:r>
            <a:r>
              <a:rPr lang="zh-CN">
                <a:ea typeface="+mj-lt"/>
                <a:cs typeface="+mj-lt"/>
              </a:rPr>
              <a:t>Overlap Computation with Communication </a:t>
            </a:r>
            <a:endParaRPr lang="en-US">
              <a:ea typeface="+mj-lt"/>
              <a:cs typeface="+mj-lt"/>
            </a:endParaRPr>
          </a:p>
        </p:txBody>
      </p:sp>
      <p:sp>
        <p:nvSpPr>
          <p:cNvPr id="12" name="TextBox 11"/>
          <p:cNvSpPr txBox="1"/>
          <p:nvPr/>
        </p:nvSpPr>
        <p:spPr>
          <a:xfrm>
            <a:off x="509115" y="6369994"/>
            <a:ext cx="1266764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1600" dirty="0">
                <a:solidFill>
                  <a:schemeClr val="tx2"/>
                </a:solidFill>
                <a:ea typeface="+mn-lt"/>
                <a:cs typeface="+mn-lt"/>
                <a:hlinkClick r:id="rId1"/>
              </a:rPr>
              <a:t>https://github.com/pytorch/pytorch/blob/7f73f1d591afba823daa4a99a939217fb54d7688/torch/nn/parallel/distributed.py#L462C7-L462C7</a:t>
            </a:r>
            <a:endParaRPr lang="en-US" dirty="0">
              <a:solidFill>
                <a:schemeClr val="tx2"/>
              </a:solidFill>
            </a:endParaRPr>
          </a:p>
        </p:txBody>
      </p:sp>
      <p:pic>
        <p:nvPicPr>
          <p:cNvPr id="7" name="Content Placeholder 6" descr="A grey square with black text&#10;&#10;Description automatically generated"/>
          <p:cNvPicPr>
            <a:picLocks noGrp="1" noChangeAspect="1"/>
          </p:cNvPicPr>
          <p:nvPr>
            <p:ph sz="quarter" idx="4"/>
          </p:nvPr>
        </p:nvPicPr>
        <p:blipFill>
          <a:blip r:embed="rId2"/>
          <a:stretch>
            <a:fillRect/>
          </a:stretch>
        </p:blipFill>
        <p:spPr>
          <a:xfrm>
            <a:off x="6503460" y="1531866"/>
            <a:ext cx="5393100" cy="446525"/>
          </a:xfrm>
        </p:spPr>
      </p:pic>
      <p:sp>
        <p:nvSpPr>
          <p:cNvPr id="18" name="内容占位符 2"/>
          <p:cNvSpPr txBox="1"/>
          <p:nvPr/>
        </p:nvSpPr>
        <p:spPr>
          <a:xfrm>
            <a:off x="638345" y="2345029"/>
            <a:ext cx="7570370" cy="1734849"/>
          </a:xfrm>
          <a:prstGeom prst="rect">
            <a:avLst/>
          </a:prstGeom>
        </p:spPr>
        <p:txBody>
          <a:bodyPr vert="horz" lIns="91440" tIns="45720" rIns="91440" bIns="45720" rtlCol="0" anchor="t">
            <a:normAutofit/>
          </a:bodyPr>
          <a:lst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b="1" err="1">
                <a:ea typeface="华文中宋" panose="02010600040101010101" charset="-122"/>
              </a:rPr>
              <a:t>问题：</a:t>
            </a:r>
            <a:r>
              <a:rPr lang="en-US" altLang="zh-CN" err="1">
                <a:ea typeface="华文中宋" panose="02010600040101010101" charset="-122"/>
              </a:rPr>
              <a:t>部分参数的梯度可能没有计算，hook永远都不会触发</a:t>
            </a:r>
            <a:endParaRPr lang="en-US" altLang="zh-CN" err="1">
              <a:ea typeface="华文中宋" panose="02010600040101010101" charset="-122"/>
            </a:endParaRPr>
          </a:p>
          <a:p>
            <a:r>
              <a:rPr lang="en-US" altLang="zh-CN" b="1" dirty="0" err="1">
                <a:ea typeface="华文中宋" panose="02010600040101010101" charset="-122"/>
              </a:rPr>
              <a:t>解决方式：</a:t>
            </a:r>
            <a:r>
              <a:rPr lang="en-US" dirty="0" err="1">
                <a:ea typeface="+mn-lt"/>
                <a:cs typeface="+mn-lt"/>
              </a:rPr>
              <a:t>forward</a:t>
            </a:r>
            <a:r>
              <a:rPr lang="en-US" dirty="0" err="1">
                <a:ea typeface="华文中宋" panose="02010600040101010101" charset="-122"/>
              </a:rPr>
              <a:t>时</a:t>
            </a:r>
            <a:r>
              <a:rPr lang="en-US" altLang="zh-CN" dirty="0" err="1">
                <a:ea typeface="华文中宋" panose="02010600040101010101" charset="-122"/>
              </a:rPr>
              <a:t>遍历autograd</a:t>
            </a:r>
            <a:r>
              <a:rPr lang="en-US" altLang="zh-CN" dirty="0">
                <a:ea typeface="华文中宋" panose="02010600040101010101" charset="-122"/>
              </a:rPr>
              <a:t> </a:t>
            </a:r>
            <a:r>
              <a:rPr lang="en-US" altLang="zh-CN" dirty="0" err="1">
                <a:ea typeface="华文中宋" panose="02010600040101010101" charset="-122"/>
              </a:rPr>
              <a:t>graph，筛选未参与计算的参数</a:t>
            </a:r>
            <a:endParaRPr lang="en-US" altLang="zh-CN" dirty="0">
              <a:ea typeface="华文中宋" panose="02010600040101010101" charset="-122"/>
            </a:endParaRPr>
          </a:p>
          <a:p>
            <a:r>
              <a:rPr lang="en-US" altLang="zh-CN" b="1" dirty="0">
                <a:ea typeface="华文中宋" panose="02010600040101010101" charset="-122"/>
              </a:rPr>
              <a:t>API：</a:t>
            </a:r>
            <a:r>
              <a:rPr lang="en-US" altLang="zh-CN" dirty="0">
                <a:ea typeface="华文中宋" panose="02010600040101010101" charset="-122"/>
                <a:cs typeface="+mn-lt"/>
              </a:rPr>
              <a:t>DDP(module, </a:t>
            </a:r>
            <a:r>
              <a:rPr lang="en-US" altLang="zh-CN" dirty="0" err="1">
                <a:ea typeface="华文中宋" panose="02010600040101010101" charset="-122"/>
                <a:cs typeface="+mn-lt"/>
              </a:rPr>
              <a:t>find_unused_parameters</a:t>
            </a:r>
            <a:r>
              <a:rPr lang="en-US" altLang="zh-CN" dirty="0">
                <a:ea typeface="华文中宋" panose="02010600040101010101" charset="-122"/>
                <a:cs typeface="+mn-lt"/>
              </a:rPr>
              <a:t>=False, ...)</a:t>
            </a:r>
            <a:endParaRPr lang="en-US" altLang="zh-CN" dirty="0">
              <a:ea typeface="华文中宋" panose="02010600040101010101" charset="-122"/>
              <a:cs typeface="+mn-lt"/>
            </a:endParaRPr>
          </a:p>
          <a:p>
            <a:endParaRPr lang="en-US" altLang="zh-CN">
              <a:ea typeface="华文中宋" panose="02010600040101010101" charset="-122"/>
            </a:endParaRPr>
          </a:p>
          <a:p>
            <a:endParaRPr lang="zh-CN" altLang="en-US"/>
          </a:p>
        </p:txBody>
      </p:sp>
      <p:pic>
        <p:nvPicPr>
          <p:cNvPr id="3" name="Picture 2" descr="A diagram of a process&#10;&#10;Description automatically generated"/>
          <p:cNvPicPr>
            <a:picLocks noChangeAspect="1"/>
          </p:cNvPicPr>
          <p:nvPr/>
        </p:nvPicPr>
        <p:blipFill>
          <a:blip r:embed="rId3"/>
          <a:stretch>
            <a:fillRect/>
          </a:stretch>
        </p:blipFill>
        <p:spPr>
          <a:xfrm>
            <a:off x="8092295" y="2816773"/>
            <a:ext cx="3537549" cy="3165397"/>
          </a:xfrm>
          <a:prstGeom prst="rect">
            <a:avLst/>
          </a:prstGeom>
        </p:spPr>
      </p:pic>
      <p:pic>
        <p:nvPicPr>
          <p:cNvPr id="4" name="Picture 3" descr="A screenshot of a computer&#10;&#10;Description automatically generated"/>
          <p:cNvPicPr>
            <a:picLocks noChangeAspect="1"/>
          </p:cNvPicPr>
          <p:nvPr/>
        </p:nvPicPr>
        <p:blipFill>
          <a:blip r:embed="rId4"/>
          <a:stretch>
            <a:fillRect/>
          </a:stretch>
        </p:blipFill>
        <p:spPr>
          <a:xfrm>
            <a:off x="192169" y="4145188"/>
            <a:ext cx="7970160" cy="138172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835226" y="1529441"/>
            <a:ext cx="5087075" cy="536005"/>
          </a:xfrm>
        </p:spPr>
        <p:txBody>
          <a:bodyPr/>
          <a:lstStyle/>
          <a:p>
            <a:r>
              <a:rPr lang="en-US" altLang="zh-CN">
                <a:ea typeface="华文中宋" panose="02010600040101010101" charset="-122"/>
              </a:rPr>
              <a:t>Skipped</a:t>
            </a:r>
            <a:endParaRPr lang="zh-CN" altLang="en-US"/>
          </a:p>
        </p:txBody>
      </p:sp>
      <p:sp>
        <p:nvSpPr>
          <p:cNvPr id="6" name="标题 5"/>
          <p:cNvSpPr>
            <a:spLocks noGrp="1"/>
          </p:cNvSpPr>
          <p:nvPr>
            <p:ph type="title"/>
          </p:nvPr>
        </p:nvSpPr>
        <p:spPr>
          <a:xfrm>
            <a:off x="835306" y="593424"/>
            <a:ext cx="10521388" cy="1015200"/>
          </a:xfrm>
        </p:spPr>
        <p:txBody>
          <a:bodyPr/>
          <a:lstStyle/>
          <a:p>
            <a:r>
              <a:rPr lang="zh-CN" altLang="en-US">
                <a:ea typeface="华文中宋" panose="02010600040101010101" charset="-122"/>
              </a:rPr>
              <a:t>Gradient Reduction - </a:t>
            </a:r>
            <a:r>
              <a:rPr lang="zh-CN">
                <a:ea typeface="+mj-lt"/>
                <a:cs typeface="+mj-lt"/>
              </a:rPr>
              <a:t>Overlap Computation with Communication </a:t>
            </a:r>
            <a:endParaRPr lang="en-US">
              <a:ea typeface="+mj-lt"/>
              <a:cs typeface="+mj-lt"/>
            </a:endParaRPr>
          </a:p>
        </p:txBody>
      </p:sp>
      <p:sp>
        <p:nvSpPr>
          <p:cNvPr id="12" name="TextBox 11"/>
          <p:cNvSpPr txBox="1"/>
          <p:nvPr/>
        </p:nvSpPr>
        <p:spPr>
          <a:xfrm>
            <a:off x="313372" y="6328049"/>
            <a:ext cx="126676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1600" dirty="0">
                <a:solidFill>
                  <a:schemeClr val="tx2"/>
                </a:solidFill>
                <a:ea typeface="+mn-lt"/>
                <a:cs typeface="+mn-lt"/>
              </a:rPr>
              <a:t>https://github.com/pytorch/pytorch/blob/7f73f1d591afba823daa4a99a939217fb54d7688/torch/csrc/distributed/c10d/reducer.cpp#L547</a:t>
            </a:r>
            <a:endParaRPr lang="en-US" dirty="0">
              <a:solidFill>
                <a:schemeClr val="tx2"/>
              </a:solidFill>
            </a:endParaRPr>
          </a:p>
          <a:p>
            <a:r>
              <a:rPr lang="en-US" sz="1600" dirty="0">
                <a:solidFill>
                  <a:schemeClr val="tx2"/>
                </a:solidFill>
                <a:ea typeface="+mn-lt"/>
                <a:cs typeface="+mn-lt"/>
              </a:rPr>
              <a:t>https://github.com/pytorch/pytorch/blob/7f73f1d591afba823daa4a99a939217fb54d7688/torch/csrc/distributed/c10d/reducer.cpp#L255</a:t>
            </a:r>
            <a:endParaRPr lang="en-US" dirty="0">
              <a:solidFill>
                <a:schemeClr val="tx2"/>
              </a:solidFill>
            </a:endParaRPr>
          </a:p>
        </p:txBody>
      </p:sp>
      <p:sp>
        <p:nvSpPr>
          <p:cNvPr id="18" name="内容占位符 2"/>
          <p:cNvSpPr txBox="1"/>
          <p:nvPr/>
        </p:nvSpPr>
        <p:spPr>
          <a:xfrm>
            <a:off x="2462951" y="1687891"/>
            <a:ext cx="7570370" cy="1734849"/>
          </a:xfrm>
          <a:prstGeom prst="rect">
            <a:avLst/>
          </a:prstGeom>
        </p:spPr>
        <p:txBody>
          <a:bodyPr vert="horz" lIns="91440" tIns="45720" rIns="91440" bIns="45720" rtlCol="0" anchor="t">
            <a:normAutofit/>
          </a:bodyPr>
          <a:lst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b="1" err="1">
                <a:ea typeface="华文中宋" panose="02010600040101010101" charset="-122"/>
              </a:rPr>
              <a:t>额外开销：</a:t>
            </a:r>
            <a:r>
              <a:rPr lang="en-US" altLang="zh-CN" err="1">
                <a:ea typeface="华文中宋" panose="02010600040101010101" charset="-122"/>
              </a:rPr>
              <a:t>每次forward都要筛选一次，并在第一次hook统一设为ready</a:t>
            </a:r>
            <a:endParaRPr lang="en-US" altLang="zh-CN">
              <a:ea typeface="华文中宋" panose="02010600040101010101" charset="-122"/>
            </a:endParaRPr>
          </a:p>
          <a:p>
            <a:endParaRPr lang="en-US" altLang="zh-CN">
              <a:ea typeface="华文中宋" panose="02010600040101010101" charset="-122"/>
            </a:endParaRPr>
          </a:p>
          <a:p>
            <a:endParaRPr lang="zh-CN" altLang="en-US"/>
          </a:p>
        </p:txBody>
      </p:sp>
      <p:pic>
        <p:nvPicPr>
          <p:cNvPr id="8" name="Picture 7" descr="A screen shot of a computer code&#10;&#10;Description automatically generated"/>
          <p:cNvPicPr>
            <a:picLocks noChangeAspect="1"/>
          </p:cNvPicPr>
          <p:nvPr/>
        </p:nvPicPr>
        <p:blipFill>
          <a:blip r:embed="rId1"/>
          <a:stretch>
            <a:fillRect/>
          </a:stretch>
        </p:blipFill>
        <p:spPr>
          <a:xfrm>
            <a:off x="271343" y="2312311"/>
            <a:ext cx="6532225" cy="3616834"/>
          </a:xfrm>
          <a:prstGeom prst="rect">
            <a:avLst/>
          </a:prstGeom>
          <a:ln>
            <a:solidFill>
              <a:srgbClr val="660874"/>
            </a:solidFill>
          </a:ln>
        </p:spPr>
      </p:pic>
      <p:pic>
        <p:nvPicPr>
          <p:cNvPr id="5" name="Picture 4" descr="A screenshot of a computer code&#10;&#10;Description automatically generated"/>
          <p:cNvPicPr>
            <a:picLocks noChangeAspect="1"/>
          </p:cNvPicPr>
          <p:nvPr/>
        </p:nvPicPr>
        <p:blipFill>
          <a:blip r:embed="rId2"/>
          <a:stretch>
            <a:fillRect/>
          </a:stretch>
        </p:blipFill>
        <p:spPr>
          <a:xfrm>
            <a:off x="4455385" y="4468314"/>
            <a:ext cx="7610100" cy="1923094"/>
          </a:xfrm>
          <a:prstGeom prst="rect">
            <a:avLst/>
          </a:prstGeom>
          <a:ln>
            <a:solidFill>
              <a:srgbClr val="660874"/>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code&#10;&#10;Description automatically generated"/>
          <p:cNvPicPr>
            <a:picLocks noChangeAspect="1"/>
          </p:cNvPicPr>
          <p:nvPr/>
        </p:nvPicPr>
        <p:blipFill>
          <a:blip r:embed="rId1"/>
          <a:stretch>
            <a:fillRect/>
          </a:stretch>
        </p:blipFill>
        <p:spPr>
          <a:xfrm>
            <a:off x="362125" y="3839475"/>
            <a:ext cx="6266576" cy="2282975"/>
          </a:xfrm>
          <a:prstGeom prst="rect">
            <a:avLst/>
          </a:prstGeom>
          <a:ln>
            <a:solidFill>
              <a:srgbClr val="660874"/>
            </a:solidFill>
          </a:ln>
        </p:spPr>
      </p:pic>
      <p:pic>
        <p:nvPicPr>
          <p:cNvPr id="10" name="Picture 9" descr="A screenshot of a computer program&#10;&#10;Description automatically generated"/>
          <p:cNvPicPr>
            <a:picLocks noChangeAspect="1"/>
          </p:cNvPicPr>
          <p:nvPr/>
        </p:nvPicPr>
        <p:blipFill>
          <a:blip r:embed="rId2"/>
          <a:stretch>
            <a:fillRect/>
          </a:stretch>
        </p:blipFill>
        <p:spPr>
          <a:xfrm>
            <a:off x="5381539" y="2836519"/>
            <a:ext cx="6727970" cy="2009879"/>
          </a:xfrm>
          <a:prstGeom prst="rect">
            <a:avLst/>
          </a:prstGeom>
          <a:ln>
            <a:solidFill>
              <a:srgbClr val="660874"/>
            </a:solidFill>
          </a:ln>
        </p:spPr>
      </p:pic>
      <p:sp>
        <p:nvSpPr>
          <p:cNvPr id="2" name="文本占位符 1"/>
          <p:cNvSpPr>
            <a:spLocks noGrp="1"/>
          </p:cNvSpPr>
          <p:nvPr>
            <p:ph type="body" idx="1"/>
          </p:nvPr>
        </p:nvSpPr>
        <p:spPr>
          <a:xfrm>
            <a:off x="744345" y="1641294"/>
            <a:ext cx="5087075" cy="536005"/>
          </a:xfrm>
        </p:spPr>
        <p:txBody>
          <a:bodyPr/>
          <a:lstStyle/>
          <a:p>
            <a:r>
              <a:rPr lang="en-US" altLang="zh-CN" dirty="0">
                <a:ea typeface="华文中宋" panose="02010600040101010101" charset="-122"/>
              </a:rPr>
              <a:t>Skipped - optimizer</a:t>
            </a:r>
            <a:endParaRPr lang="zh-CN" altLang="en-US" dirty="0"/>
          </a:p>
        </p:txBody>
      </p:sp>
      <p:sp>
        <p:nvSpPr>
          <p:cNvPr id="6" name="标题 5"/>
          <p:cNvSpPr>
            <a:spLocks noGrp="1"/>
          </p:cNvSpPr>
          <p:nvPr>
            <p:ph type="title"/>
          </p:nvPr>
        </p:nvSpPr>
        <p:spPr>
          <a:xfrm>
            <a:off x="835306" y="593424"/>
            <a:ext cx="10521388" cy="1015200"/>
          </a:xfrm>
        </p:spPr>
        <p:txBody>
          <a:bodyPr/>
          <a:lstStyle/>
          <a:p>
            <a:r>
              <a:rPr lang="zh-CN" altLang="en-US">
                <a:ea typeface="华文中宋" panose="02010600040101010101" charset="-122"/>
              </a:rPr>
              <a:t>Gradient Reduction - </a:t>
            </a:r>
            <a:r>
              <a:rPr lang="zh-CN">
                <a:ea typeface="+mj-lt"/>
                <a:cs typeface="+mj-lt"/>
              </a:rPr>
              <a:t>Overlap Computation with Communication </a:t>
            </a:r>
            <a:endParaRPr lang="en-US">
              <a:ea typeface="+mj-lt"/>
              <a:cs typeface="+mj-lt"/>
            </a:endParaRPr>
          </a:p>
        </p:txBody>
      </p:sp>
      <p:sp>
        <p:nvSpPr>
          <p:cNvPr id="12" name="TextBox 11"/>
          <p:cNvSpPr txBox="1"/>
          <p:nvPr/>
        </p:nvSpPr>
        <p:spPr>
          <a:xfrm>
            <a:off x="362308" y="6314067"/>
            <a:ext cx="126676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1600" dirty="0">
                <a:solidFill>
                  <a:schemeClr val="tx2"/>
                </a:solidFill>
                <a:ea typeface="+mn-lt"/>
                <a:cs typeface="+mn-lt"/>
                <a:hlinkClick r:id="rId3"/>
              </a:rPr>
              <a:t>https://github.com/pytorch/pytorch/blob/4ff3872a2099993bf7e8c588f7182f3df777205b/torch/csrc/distributed/c10d/reducer.cpp#L376</a:t>
            </a:r>
            <a:endParaRPr lang="en-US" dirty="0">
              <a:solidFill>
                <a:schemeClr val="tx2"/>
              </a:solidFill>
              <a:ea typeface="+mn-lt"/>
              <a:cs typeface="+mn-lt"/>
              <a:hlinkClick r:id="rId3"/>
            </a:endParaRPr>
          </a:p>
          <a:p>
            <a:r>
              <a:rPr lang="en-US" sz="1600" dirty="0">
                <a:solidFill>
                  <a:schemeClr val="tx2"/>
                </a:solidFill>
                <a:ea typeface="+mn-lt"/>
                <a:cs typeface="+mn-lt"/>
              </a:rPr>
              <a:t>https://github.com/pytorch/pytorch/blob/4ff3872a2099993bf7e8c588f7182f3df777205b/torch/csrc/distributed/c10d/reducer.cpp#L673</a:t>
            </a:r>
            <a:endParaRPr lang="en-US" dirty="0">
              <a:solidFill>
                <a:schemeClr val="tx2"/>
              </a:solidFill>
            </a:endParaRPr>
          </a:p>
        </p:txBody>
      </p:sp>
      <p:sp>
        <p:nvSpPr>
          <p:cNvPr id="18" name="内容占位符 2"/>
          <p:cNvSpPr txBox="1"/>
          <p:nvPr/>
        </p:nvSpPr>
        <p:spPr>
          <a:xfrm>
            <a:off x="638345" y="2345029"/>
            <a:ext cx="8297415" cy="1734849"/>
          </a:xfrm>
          <a:prstGeom prst="rect">
            <a:avLst/>
          </a:prstGeom>
        </p:spPr>
        <p:txBody>
          <a:bodyPr vert="horz" lIns="91440" tIns="45720" rIns="91440" bIns="45720" rtlCol="0" anchor="t">
            <a:normAutofit/>
          </a:bodyPr>
          <a:lst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b="1" dirty="0" err="1">
                <a:ea typeface="华文中宋" panose="02010600040101010101" charset="-122"/>
              </a:rPr>
              <a:t>问题：</a:t>
            </a:r>
            <a:r>
              <a:rPr lang="en-US" altLang="zh-CN" dirty="0" err="1">
                <a:ea typeface="华文中宋" panose="02010600040101010101" charset="-122"/>
              </a:rPr>
              <a:t>optimizer不知道哪些参数参与计算，Reducer应该跳过这些参数</a:t>
            </a:r>
            <a:endParaRPr lang="en-US" altLang="zh-CN" dirty="0" err="1">
              <a:ea typeface="华文中宋" panose="02010600040101010101" charset="-122"/>
            </a:endParaRPr>
          </a:p>
          <a:p>
            <a:r>
              <a:rPr lang="en-US" altLang="zh-CN" b="1" dirty="0" err="1">
                <a:ea typeface="华文中宋" panose="02010600040101010101" charset="-122"/>
              </a:rPr>
              <a:t>解决方式</a:t>
            </a:r>
            <a:r>
              <a:rPr lang="en-US" altLang="zh-CN" b="1" dirty="0">
                <a:ea typeface="华文中宋" panose="02010600040101010101" charset="-122"/>
              </a:rPr>
              <a:t>：</a:t>
            </a:r>
            <a:r>
              <a:rPr lang="ja-JP" altLang="en-US">
                <a:ea typeface="华文中宋" panose="02010600040101010101" charset="-122"/>
              </a:rPr>
              <a:t>维护bitmap，最后allreduce</a:t>
            </a:r>
            <a:endParaRPr lang="en-US" altLang="zh-CN" dirty="0">
              <a:ea typeface="华文中宋" panose="02010600040101010101" charset="-122"/>
            </a:endParaRPr>
          </a:p>
          <a:p>
            <a:endParaRPr lang="en-US" altLang="zh-CN">
              <a:ea typeface="华文中宋" panose="02010600040101010101" charset="-122"/>
            </a:endParaRPr>
          </a:p>
          <a:p>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593424"/>
            <a:ext cx="10521388" cy="1015200"/>
          </a:xfrm>
        </p:spPr>
        <p:txBody>
          <a:bodyPr/>
          <a:lstStyle/>
          <a:p>
            <a:r>
              <a:rPr lang="zh-CN" altLang="en-US">
                <a:ea typeface="华文中宋" panose="02010600040101010101" charset="-122"/>
              </a:rPr>
              <a:t>Gradient Reduction – </a:t>
            </a:r>
            <a:r>
              <a:rPr lang="zh-CN" altLang="en-US">
                <a:ea typeface="华文中宋" panose="02010600040101010101" charset="-122"/>
                <a:cs typeface="+mj-lt"/>
              </a:rPr>
              <a:t>Gradient Accumulation </a:t>
            </a:r>
            <a:endParaRPr lang="zh-CN" altLang="en-US">
              <a:ea typeface="华文中宋" panose="02010600040101010101" charset="-122"/>
              <a:cs typeface="+mj-lt"/>
            </a:endParaRPr>
          </a:p>
        </p:txBody>
      </p:sp>
      <p:sp>
        <p:nvSpPr>
          <p:cNvPr id="18" name="内容占位符 2"/>
          <p:cNvSpPr txBox="1"/>
          <p:nvPr/>
        </p:nvSpPr>
        <p:spPr>
          <a:xfrm>
            <a:off x="610382" y="1869653"/>
            <a:ext cx="11191616" cy="1734849"/>
          </a:xfrm>
          <a:prstGeom prst="rect">
            <a:avLst/>
          </a:prstGeom>
        </p:spPr>
        <p:txBody>
          <a:bodyPr vert="horz" lIns="91440" tIns="45720" rIns="91440" bIns="45720" rtlCol="0" anchor="t">
            <a:normAutofit/>
          </a:bodyPr>
          <a:lst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b="1" dirty="0" err="1">
                <a:ea typeface="华文中宋" panose="02010600040101010101" charset="-122"/>
              </a:rPr>
              <a:t>思想：</a:t>
            </a:r>
            <a:r>
              <a:rPr lang="en-US" altLang="zh-CN" dirty="0" err="1">
                <a:ea typeface="华文中宋" panose="02010600040101010101" charset="-122"/>
              </a:rPr>
              <a:t>每n次迭代再进行allreduce，减少通信频次</a:t>
            </a:r>
            <a:endParaRPr lang="en-US" altLang="zh-CN" dirty="0" err="1">
              <a:ea typeface="华文中宋" panose="02010600040101010101" charset="-122"/>
            </a:endParaRPr>
          </a:p>
          <a:p>
            <a:r>
              <a:rPr lang="en-US" altLang="zh-CN" b="1" dirty="0" err="1">
                <a:ea typeface="华文中宋" panose="02010600040101010101" charset="-122"/>
              </a:rPr>
              <a:t>场景</a:t>
            </a:r>
            <a:r>
              <a:rPr lang="en-US" altLang="zh-CN" b="1" dirty="0">
                <a:ea typeface="华文中宋" panose="02010600040101010101" charset="-122"/>
              </a:rPr>
              <a:t>：</a:t>
            </a:r>
            <a:r>
              <a:rPr lang="ja-JP" altLang="en-US">
                <a:ea typeface="华文中宋" panose="02010600040101010101" charset="-122"/>
              </a:rPr>
              <a:t>batch size过大，将一个batch分为多个micro-batch,，仅在所有micro-batch均完成后再allreduce</a:t>
            </a:r>
            <a:endParaRPr lang="en-US" altLang="zh-CN" dirty="0">
              <a:ea typeface="华文中宋" panose="02010600040101010101" charset="-122"/>
            </a:endParaRPr>
          </a:p>
          <a:p>
            <a:r>
              <a:rPr lang="ja-JP" altLang="en-US" b="1">
                <a:ea typeface="华文中宋" panose="02010600040101010101" charset="-122"/>
              </a:rPr>
              <a:t>问题：</a:t>
            </a:r>
            <a:r>
              <a:rPr lang="ja-JP" altLang="en-US">
                <a:ea typeface="华文中宋" panose="02010600040101010101" charset="-122"/>
              </a:rPr>
              <a:t>每次forward都会未使用的参数 </a:t>
            </a:r>
            <a:r>
              <a:rPr lang="ja-JP">
                <a:ea typeface="+mn-lt"/>
                <a:cs typeface="+mn-lt"/>
              </a:rPr>
              <a:t>➡️ </a:t>
            </a:r>
            <a:r>
              <a:rPr lang="ja-JP" altLang="en-US">
                <a:ea typeface="华文中宋" panose="02010600040101010101" charset="-122"/>
              </a:rPr>
              <a:t>no_sync()</a:t>
            </a:r>
            <a:endParaRPr lang="ja-JP" altLang="en-US" dirty="0">
              <a:ea typeface="华文中宋" panose="02010600040101010101" charset="-122"/>
            </a:endParaRPr>
          </a:p>
          <a:p>
            <a:endParaRPr lang="en-US" altLang="zh-CN">
              <a:ea typeface="华文中宋" panose="02010600040101010101" charset="-122"/>
            </a:endParaRPr>
          </a:p>
          <a:p>
            <a:endParaRPr lang="zh-CN" altLang="en-US"/>
          </a:p>
        </p:txBody>
      </p:sp>
      <p:pic>
        <p:nvPicPr>
          <p:cNvPr id="3" name="Picture 2"/>
          <p:cNvPicPr>
            <a:picLocks noChangeAspect="1"/>
          </p:cNvPicPr>
          <p:nvPr/>
        </p:nvPicPr>
        <p:blipFill>
          <a:blip r:embed="rId1"/>
          <a:stretch>
            <a:fillRect/>
          </a:stretch>
        </p:blipFill>
        <p:spPr>
          <a:xfrm>
            <a:off x="613795" y="3429644"/>
            <a:ext cx="8517622" cy="2459483"/>
          </a:xfrm>
          <a:prstGeom prst="rect">
            <a:avLst/>
          </a:prstGeom>
        </p:spPr>
      </p:pic>
      <p:sp>
        <p:nvSpPr>
          <p:cNvPr id="4" name="Rectangle: Rounded Corners 3"/>
          <p:cNvSpPr/>
          <p:nvPr/>
        </p:nvSpPr>
        <p:spPr>
          <a:xfrm>
            <a:off x="1216404" y="3775046"/>
            <a:ext cx="3257724" cy="293614"/>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593424"/>
            <a:ext cx="10521388" cy="1015200"/>
          </a:xfrm>
        </p:spPr>
        <p:txBody>
          <a:bodyPr/>
          <a:lstStyle/>
          <a:p>
            <a:r>
              <a:rPr lang="zh-CN" altLang="en-US">
                <a:ea typeface="华文中宋" panose="02010600040101010101" charset="-122"/>
              </a:rPr>
              <a:t>Gradient Reduction – </a:t>
            </a:r>
            <a:r>
              <a:rPr lang="zh-CN" altLang="en-US">
                <a:ea typeface="华文中宋" panose="02010600040101010101" charset="-122"/>
                <a:cs typeface="+mj-lt"/>
              </a:rPr>
              <a:t>Collective Communication</a:t>
            </a:r>
            <a:endParaRPr lang="zh-CN" altLang="en-US">
              <a:ea typeface="华文中宋" panose="02010600040101010101" charset="-122"/>
              <a:cs typeface="+mj-lt"/>
            </a:endParaRPr>
          </a:p>
        </p:txBody>
      </p:sp>
      <p:sp>
        <p:nvSpPr>
          <p:cNvPr id="18" name="内容占位符 2"/>
          <p:cNvSpPr txBox="1"/>
          <p:nvPr/>
        </p:nvSpPr>
        <p:spPr>
          <a:xfrm>
            <a:off x="610382" y="1869653"/>
            <a:ext cx="11191616" cy="3622371"/>
          </a:xfrm>
          <a:prstGeom prst="rect">
            <a:avLst/>
          </a:prstGeom>
        </p:spPr>
        <p:txBody>
          <a:bodyPr vert="horz" lIns="91440" tIns="45720" rIns="91440" bIns="45720" rtlCol="0" anchor="t">
            <a:normAutofit/>
          </a:bodyPr>
          <a:lst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368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64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dirty="0" err="1">
                <a:ea typeface="华文中宋" panose="02010600040101010101" charset="-122"/>
              </a:rPr>
              <a:t>allreduce</a:t>
            </a:r>
            <a:r>
              <a:rPr lang="en-US" altLang="zh-CN" dirty="0">
                <a:ea typeface="华文中宋" panose="02010600040101010101" charset="-122"/>
              </a:rPr>
              <a:t>()、broadcast()</a:t>
            </a:r>
            <a:r>
              <a:rPr lang="en-US" altLang="zh-CN" dirty="0" err="1">
                <a:ea typeface="华文中宋" panose="02010600040101010101" charset="-122"/>
              </a:rPr>
              <a:t>等函数由PyTorch的</a:t>
            </a:r>
            <a:r>
              <a:rPr lang="en-US" altLang="zh-CN" dirty="0" err="1">
                <a:ea typeface="华文中宋" panose="02010600040101010101" charset="-122"/>
                <a:cs typeface="+mn-lt"/>
              </a:rPr>
              <a:t>ProcessGroup提供</a:t>
            </a:r>
            <a:endParaRPr lang="en-US" altLang="zh-CN" dirty="0" err="1">
              <a:ea typeface="华文中宋" panose="02010600040101010101" charset="-122"/>
              <a:cs typeface="+mn-lt"/>
            </a:endParaRPr>
          </a:p>
          <a:p>
            <a:r>
              <a:rPr lang="en-US" altLang="zh-CN" dirty="0" err="1">
                <a:ea typeface="华文中宋" panose="02010600040101010101" charset="-122"/>
              </a:rPr>
              <a:t>ProcessGroup封装了多种集群通信的实现（backend</a:t>
            </a:r>
            <a:r>
              <a:rPr lang="en-US" altLang="zh-CN" dirty="0">
                <a:ea typeface="华文中宋" panose="02010600040101010101" charset="-122"/>
              </a:rPr>
              <a:t>）：</a:t>
            </a:r>
            <a:endParaRPr lang="en-US" altLang="zh-CN" dirty="0">
              <a:ea typeface="华文中宋" panose="02010600040101010101" charset="-122"/>
            </a:endParaRPr>
          </a:p>
          <a:p>
            <a:pPr lvl="1">
              <a:buFont typeface="Courier New" panose="02070309020205020404" pitchFamily="18" charset="2"/>
              <a:buChar char="o"/>
            </a:pPr>
            <a:r>
              <a:rPr lang="en-US" altLang="zh-CN" dirty="0">
                <a:ea typeface="华文中宋" panose="02010600040101010101" charset="-122"/>
              </a:rPr>
              <a:t>NCCL：GPU</a:t>
            </a:r>
            <a:endParaRPr lang="en-US" altLang="zh-CN" dirty="0">
              <a:ea typeface="华文中宋" panose="02010600040101010101" charset="-122"/>
            </a:endParaRPr>
          </a:p>
          <a:p>
            <a:pPr lvl="1">
              <a:buFont typeface="Courier New" panose="02070309020205020404" pitchFamily="18" charset="2"/>
              <a:buChar char="o"/>
            </a:pPr>
            <a:r>
              <a:rPr lang="en-US" altLang="zh-CN" dirty="0" err="1">
                <a:ea typeface="华文中宋" panose="02010600040101010101" charset="-122"/>
              </a:rPr>
              <a:t>GLoo：CPU</a:t>
            </a:r>
            <a:endParaRPr lang="en-US" altLang="zh-CN" dirty="0" err="1">
              <a:ea typeface="华文中宋" panose="02010600040101010101" charset="-122"/>
            </a:endParaRPr>
          </a:p>
          <a:p>
            <a:pPr lvl="1">
              <a:buFont typeface="Courier New" panose="02070309020205020404" pitchFamily="18" charset="2"/>
              <a:buChar char="o"/>
            </a:pPr>
            <a:r>
              <a:rPr lang="en-US" altLang="zh-CN" dirty="0">
                <a:ea typeface="华文中宋" panose="02010600040101010101" charset="-122"/>
              </a:rPr>
              <a:t>MPI</a:t>
            </a:r>
            <a:endParaRPr lang="en-US" altLang="zh-CN" dirty="0">
              <a:ea typeface="华文中宋" panose="02010600040101010101" charset="-122"/>
            </a:endParaRPr>
          </a:p>
          <a:p>
            <a:r>
              <a:rPr lang="en-US" altLang="zh-CN" dirty="0">
                <a:ea typeface="华文中宋" panose="02010600040101010101" charset="-122"/>
              </a:rPr>
              <a:t>Round-robin</a:t>
            </a:r>
            <a:endParaRPr lang="en-US" altLang="zh-CN" dirty="0">
              <a:ea typeface="华文中宋" panose="02010600040101010101" charset="-122"/>
            </a:endParaRPr>
          </a:p>
          <a:p>
            <a:endParaRPr lang="zh-CN" altLang="en-US">
              <a:ea typeface="华文中宋" panose="02010600040101010101" charset="-122"/>
            </a:endParaRPr>
          </a:p>
        </p:txBody>
      </p:sp>
      <p:sp>
        <p:nvSpPr>
          <p:cNvPr id="5" name="TextBox 4"/>
          <p:cNvSpPr txBox="1"/>
          <p:nvPr/>
        </p:nvSpPr>
        <p:spPr>
          <a:xfrm>
            <a:off x="362308" y="6314067"/>
            <a:ext cx="126676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1600" dirty="0">
                <a:solidFill>
                  <a:schemeClr val="tx2"/>
                </a:solidFill>
                <a:ea typeface="+mn-lt"/>
                <a:cs typeface="+mn-lt"/>
                <a:hlinkClick r:id="rId1"/>
              </a:rPr>
              <a:t>https://pytorch.org/docs/1.5.0/distributed.html#backends</a:t>
            </a:r>
            <a:endParaRPr lang="en-US" dirty="0">
              <a:solidFill>
                <a:schemeClr val="tx2"/>
              </a:solidFill>
              <a:ea typeface="+mn-lt"/>
              <a:cs typeface="+mn-lt"/>
              <a:hlinkClick r:id="rId1"/>
            </a:endParaRPr>
          </a:p>
          <a:p>
            <a:r>
              <a:rPr lang="en-US" sz="1600" dirty="0">
                <a:solidFill>
                  <a:schemeClr val="tx2"/>
                </a:solidFill>
                <a:ea typeface="+mn-lt"/>
                <a:cs typeface="+mn-lt"/>
              </a:rPr>
              <a:t>https://github.com/LearningOS/os-lectures/blob/3ca5cea4032087bae519127e41b3eb6d63144aeb/lec7/p2-sched.md?plain=1#L401</a:t>
            </a:r>
            <a:endParaRPr lang="en-US" dirty="0">
              <a:solidFill>
                <a:schemeClr val="tx2"/>
              </a:solidFill>
            </a:endParaRPr>
          </a:p>
        </p:txBody>
      </p:sp>
      <p:pic>
        <p:nvPicPr>
          <p:cNvPr id="7" name="Picture 6" descr="A blue rectangular box with white text&#10;&#10;Description automatically generated"/>
          <p:cNvPicPr>
            <a:picLocks noChangeAspect="1"/>
          </p:cNvPicPr>
          <p:nvPr/>
        </p:nvPicPr>
        <p:blipFill>
          <a:blip r:embed="rId2"/>
          <a:stretch>
            <a:fillRect/>
          </a:stretch>
        </p:blipFill>
        <p:spPr>
          <a:xfrm>
            <a:off x="2683079" y="3814495"/>
            <a:ext cx="4420998" cy="224904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593424"/>
            <a:ext cx="10521388" cy="1015200"/>
          </a:xfrm>
        </p:spPr>
        <p:txBody>
          <a:bodyPr/>
          <a:lstStyle/>
          <a:p>
            <a:r>
              <a:rPr lang="zh-CN" altLang="en-US">
                <a:ea typeface="华文中宋" panose="02010600040101010101" charset="-122"/>
              </a:rPr>
              <a:t>Gradient Reduction – </a:t>
            </a:r>
            <a:r>
              <a:rPr lang="zh-CN" altLang="en-US">
                <a:ea typeface="华文中宋" panose="02010600040101010101" charset="-122"/>
                <a:cs typeface="+mj-lt"/>
              </a:rPr>
              <a:t>Collective Communication</a:t>
            </a:r>
            <a:endParaRPr lang="zh-CN" altLang="en-US">
              <a:ea typeface="华文中宋" panose="02010600040101010101" charset="-122"/>
              <a:cs typeface="+mj-lt"/>
            </a:endParaRPr>
          </a:p>
        </p:txBody>
      </p:sp>
      <p:sp>
        <p:nvSpPr>
          <p:cNvPr id="5" name="TextBox 4"/>
          <p:cNvSpPr txBox="1"/>
          <p:nvPr/>
        </p:nvSpPr>
        <p:spPr>
          <a:xfrm>
            <a:off x="362308" y="6314067"/>
            <a:ext cx="1266764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1600" dirty="0">
                <a:solidFill>
                  <a:schemeClr val="tx2"/>
                </a:solidFill>
                <a:ea typeface="+mn-lt"/>
                <a:cs typeface="+mn-lt"/>
              </a:rPr>
              <a:t>https://tech.preferred.jp/en/blog/technologies-behind-distributed-deep-learning-allreduce/</a:t>
            </a:r>
            <a:endParaRPr lang="en-US" dirty="0">
              <a:solidFill>
                <a:schemeClr val="tx2"/>
              </a:solidFill>
            </a:endParaRPr>
          </a:p>
        </p:txBody>
      </p:sp>
      <p:sp>
        <p:nvSpPr>
          <p:cNvPr id="3" name="文本占位符 1"/>
          <p:cNvSpPr>
            <a:spLocks noGrp="1"/>
          </p:cNvSpPr>
          <p:nvPr>
            <p:ph type="body" idx="1"/>
          </p:nvPr>
        </p:nvSpPr>
        <p:spPr>
          <a:xfrm>
            <a:off x="744345" y="1445551"/>
            <a:ext cx="5087075" cy="536005"/>
          </a:xfrm>
        </p:spPr>
        <p:txBody>
          <a:bodyPr/>
          <a:lstStyle/>
          <a:p>
            <a:r>
              <a:rPr lang="en-US" altLang="zh-CN" dirty="0">
                <a:ea typeface="华文中宋" panose="02010600040101010101" charset="-122"/>
              </a:rPr>
              <a:t>Ring-based </a:t>
            </a:r>
            <a:r>
              <a:rPr lang="en-US" altLang="zh-CN" dirty="0" err="1">
                <a:ea typeface="华文中宋" panose="02010600040101010101" charset="-122"/>
              </a:rPr>
              <a:t>Allreduce</a:t>
            </a:r>
            <a:endParaRPr lang="en-US" altLang="zh-CN" dirty="0" err="1"/>
          </a:p>
        </p:txBody>
      </p:sp>
      <p:pic>
        <p:nvPicPr>
          <p:cNvPr id="9" name="Picture 8" descr="fig_2"/>
          <p:cNvPicPr>
            <a:picLocks noChangeAspect="1"/>
          </p:cNvPicPr>
          <p:nvPr/>
        </p:nvPicPr>
        <p:blipFill>
          <a:blip r:embed="rId1"/>
          <a:stretch>
            <a:fillRect/>
          </a:stretch>
        </p:blipFill>
        <p:spPr>
          <a:xfrm>
            <a:off x="2165758" y="1642585"/>
            <a:ext cx="7343162" cy="451659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593424"/>
            <a:ext cx="10521388" cy="1015200"/>
          </a:xfrm>
        </p:spPr>
        <p:txBody>
          <a:bodyPr/>
          <a:lstStyle/>
          <a:p>
            <a:r>
              <a:rPr lang="zh-CN" altLang="en-US">
                <a:ea typeface="华文中宋" panose="02010600040101010101" charset="-122"/>
              </a:rPr>
              <a:t>Gradient Reduction – </a:t>
            </a:r>
            <a:r>
              <a:rPr lang="zh-CN" altLang="en-US">
                <a:ea typeface="华文中宋" panose="02010600040101010101" charset="-122"/>
                <a:cs typeface="+mj-lt"/>
              </a:rPr>
              <a:t>Collective Communication</a:t>
            </a:r>
            <a:endParaRPr lang="zh-CN" altLang="en-US">
              <a:ea typeface="华文中宋" panose="02010600040101010101" charset="-122"/>
              <a:cs typeface="+mj-lt"/>
            </a:endParaRPr>
          </a:p>
        </p:txBody>
      </p:sp>
      <p:sp>
        <p:nvSpPr>
          <p:cNvPr id="5" name="TextBox 4"/>
          <p:cNvSpPr txBox="1"/>
          <p:nvPr/>
        </p:nvSpPr>
        <p:spPr>
          <a:xfrm>
            <a:off x="362308" y="6314067"/>
            <a:ext cx="1266764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1600" dirty="0">
                <a:solidFill>
                  <a:schemeClr val="tx2"/>
                </a:solidFill>
                <a:ea typeface="+mn-lt"/>
                <a:cs typeface="+mn-lt"/>
              </a:rPr>
              <a:t>https://tech.preferred.jp/en/blog/technologies-behind-distributed-deep-learning-allreduce/</a:t>
            </a:r>
            <a:endParaRPr lang="en-US" dirty="0">
              <a:solidFill>
                <a:schemeClr val="tx2"/>
              </a:solidFill>
            </a:endParaRPr>
          </a:p>
        </p:txBody>
      </p:sp>
      <p:pic>
        <p:nvPicPr>
          <p:cNvPr id="2" name="Picture 1" descr="fig_3"/>
          <p:cNvPicPr>
            <a:picLocks noChangeAspect="1"/>
          </p:cNvPicPr>
          <p:nvPr/>
        </p:nvPicPr>
        <p:blipFill>
          <a:blip r:embed="rId1"/>
          <a:stretch>
            <a:fillRect/>
          </a:stretch>
        </p:blipFill>
        <p:spPr>
          <a:xfrm>
            <a:off x="2165758" y="1621611"/>
            <a:ext cx="7343162" cy="4509601"/>
          </a:xfrm>
          <a:prstGeom prst="rect">
            <a:avLst/>
          </a:prstGeom>
        </p:spPr>
      </p:pic>
      <p:sp>
        <p:nvSpPr>
          <p:cNvPr id="10" name="文本占位符 1"/>
          <p:cNvSpPr txBox="1"/>
          <p:nvPr/>
        </p:nvSpPr>
        <p:spPr>
          <a:xfrm>
            <a:off x="744345" y="1445551"/>
            <a:ext cx="5087075" cy="536005"/>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rgbClr val="660874"/>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altLang="zh-CN" dirty="0">
                <a:ea typeface="华文中宋" panose="02010600040101010101" charset="-122"/>
              </a:rPr>
              <a:t>Ring-based </a:t>
            </a:r>
            <a:r>
              <a:rPr lang="en-US" altLang="zh-CN" dirty="0" err="1">
                <a:ea typeface="华文中宋" panose="02010600040101010101" charset="-122"/>
              </a:rPr>
              <a:t>Allreduce</a:t>
            </a:r>
            <a:endParaRPr lang="en-US" altLang="zh-CN" dirty="0" err="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593424"/>
            <a:ext cx="10521388" cy="1015200"/>
          </a:xfrm>
        </p:spPr>
        <p:txBody>
          <a:bodyPr/>
          <a:lstStyle/>
          <a:p>
            <a:r>
              <a:rPr lang="zh-CN" altLang="en-US">
                <a:ea typeface="华文中宋" panose="02010600040101010101" charset="-122"/>
              </a:rPr>
              <a:t>Gradient Reduction – </a:t>
            </a:r>
            <a:r>
              <a:rPr lang="zh-CN" altLang="en-US">
                <a:ea typeface="华文中宋" panose="02010600040101010101" charset="-122"/>
                <a:cs typeface="+mj-lt"/>
              </a:rPr>
              <a:t>Collective Communication</a:t>
            </a:r>
            <a:endParaRPr lang="zh-CN" altLang="en-US">
              <a:ea typeface="华文中宋" panose="02010600040101010101" charset="-122"/>
              <a:cs typeface="+mj-lt"/>
            </a:endParaRPr>
          </a:p>
        </p:txBody>
      </p:sp>
      <p:sp>
        <p:nvSpPr>
          <p:cNvPr id="5" name="TextBox 4"/>
          <p:cNvSpPr txBox="1"/>
          <p:nvPr/>
        </p:nvSpPr>
        <p:spPr>
          <a:xfrm>
            <a:off x="362308" y="6314067"/>
            <a:ext cx="1266764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1600" dirty="0">
                <a:solidFill>
                  <a:schemeClr val="tx2"/>
                </a:solidFill>
                <a:ea typeface="+mn-lt"/>
                <a:cs typeface="+mn-lt"/>
              </a:rPr>
              <a:t>https://tech.preferred.jp/en/blog/technologies-behind-distributed-deep-learning-allreduce/</a:t>
            </a:r>
            <a:endParaRPr lang="en-US" dirty="0">
              <a:solidFill>
                <a:schemeClr val="tx2"/>
              </a:solidFill>
            </a:endParaRPr>
          </a:p>
        </p:txBody>
      </p:sp>
      <p:pic>
        <p:nvPicPr>
          <p:cNvPr id="8" name="Picture 7" descr="fig_4"/>
          <p:cNvPicPr>
            <a:picLocks noChangeAspect="1"/>
          </p:cNvPicPr>
          <p:nvPr/>
        </p:nvPicPr>
        <p:blipFill>
          <a:blip r:embed="rId1"/>
          <a:stretch>
            <a:fillRect/>
          </a:stretch>
        </p:blipFill>
        <p:spPr>
          <a:xfrm>
            <a:off x="2165758" y="1621611"/>
            <a:ext cx="7343162" cy="4509601"/>
          </a:xfrm>
          <a:prstGeom prst="rect">
            <a:avLst/>
          </a:prstGeom>
        </p:spPr>
      </p:pic>
      <p:sp>
        <p:nvSpPr>
          <p:cNvPr id="10" name="文本占位符 1"/>
          <p:cNvSpPr txBox="1"/>
          <p:nvPr/>
        </p:nvSpPr>
        <p:spPr>
          <a:xfrm>
            <a:off x="744345" y="1445551"/>
            <a:ext cx="5087075" cy="536005"/>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rgbClr val="660874"/>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altLang="zh-CN" dirty="0">
                <a:ea typeface="华文中宋" panose="02010600040101010101" charset="-122"/>
              </a:rPr>
              <a:t>Ring-based </a:t>
            </a:r>
            <a:r>
              <a:rPr lang="en-US" altLang="zh-CN" dirty="0" err="1">
                <a:ea typeface="华文中宋" panose="02010600040101010101" charset="-122"/>
              </a:rPr>
              <a:t>Allreduce</a:t>
            </a:r>
            <a:endParaRPr lang="en-US" altLang="zh-CN" dirty="0" err="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593424"/>
            <a:ext cx="10521388" cy="1015200"/>
          </a:xfrm>
        </p:spPr>
        <p:txBody>
          <a:bodyPr/>
          <a:lstStyle/>
          <a:p>
            <a:r>
              <a:rPr lang="zh-CN" altLang="en-US">
                <a:ea typeface="华文中宋" panose="02010600040101010101" charset="-122"/>
              </a:rPr>
              <a:t>Gradient Reduction – </a:t>
            </a:r>
            <a:r>
              <a:rPr lang="zh-CN" altLang="en-US">
                <a:ea typeface="华文中宋" panose="02010600040101010101" charset="-122"/>
                <a:cs typeface="+mj-lt"/>
              </a:rPr>
              <a:t>Collective Communication</a:t>
            </a:r>
            <a:endParaRPr lang="zh-CN" altLang="en-US">
              <a:ea typeface="华文中宋" panose="02010600040101010101" charset="-122"/>
              <a:cs typeface="+mj-lt"/>
            </a:endParaRPr>
          </a:p>
        </p:txBody>
      </p:sp>
      <p:sp>
        <p:nvSpPr>
          <p:cNvPr id="5" name="TextBox 4"/>
          <p:cNvSpPr txBox="1"/>
          <p:nvPr/>
        </p:nvSpPr>
        <p:spPr>
          <a:xfrm>
            <a:off x="362308" y="6314067"/>
            <a:ext cx="1266764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en-US" sz="1600" dirty="0">
                <a:solidFill>
                  <a:schemeClr val="tx2"/>
                </a:solidFill>
                <a:ea typeface="+mn-lt"/>
                <a:cs typeface="+mn-lt"/>
              </a:rPr>
              <a:t>https://tech.preferred.jp/en/blog/technologies-behind-distributed-deep-learning-allreduce/</a:t>
            </a:r>
            <a:endParaRPr lang="en-US" dirty="0">
              <a:solidFill>
                <a:schemeClr val="tx2"/>
              </a:solidFill>
            </a:endParaRPr>
          </a:p>
        </p:txBody>
      </p:sp>
      <p:pic>
        <p:nvPicPr>
          <p:cNvPr id="2" name="Picture 1" descr="fig_5"/>
          <p:cNvPicPr>
            <a:picLocks noChangeAspect="1"/>
          </p:cNvPicPr>
          <p:nvPr/>
        </p:nvPicPr>
        <p:blipFill>
          <a:blip r:embed="rId1"/>
          <a:stretch>
            <a:fillRect/>
          </a:stretch>
        </p:blipFill>
        <p:spPr>
          <a:xfrm>
            <a:off x="2165759" y="1604551"/>
            <a:ext cx="7343161" cy="4522749"/>
          </a:xfrm>
          <a:prstGeom prst="rect">
            <a:avLst/>
          </a:prstGeom>
        </p:spPr>
      </p:pic>
      <p:sp>
        <p:nvSpPr>
          <p:cNvPr id="10" name="文本占位符 1"/>
          <p:cNvSpPr txBox="1"/>
          <p:nvPr/>
        </p:nvSpPr>
        <p:spPr>
          <a:xfrm>
            <a:off x="744345" y="1445551"/>
            <a:ext cx="5087075" cy="536005"/>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rgbClr val="660874"/>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altLang="zh-CN" dirty="0">
                <a:ea typeface="华文中宋" panose="02010600040101010101" charset="-122"/>
              </a:rPr>
              <a:t>Ring-based </a:t>
            </a:r>
            <a:r>
              <a:rPr lang="en-US" altLang="zh-CN" dirty="0" err="1">
                <a:ea typeface="华文中宋" panose="02010600040101010101" charset="-122"/>
              </a:rPr>
              <a:t>Allreduce</a:t>
            </a:r>
            <a:endParaRPr lang="en-US" altLang="zh-CN" dirty="0" err="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3167" y="2022534"/>
            <a:ext cx="10267200" cy="1382400"/>
          </a:xfrm>
        </p:spPr>
        <p:txBody>
          <a:bodyPr/>
          <a:lstStyle/>
          <a:p>
            <a:r>
              <a:rPr lang="zh-CN" altLang="en-US" dirty="0">
                <a:sym typeface="+mn-ea"/>
              </a:rPr>
              <a:t>论文简介及研究背景</a:t>
            </a:r>
            <a:endParaRPr lang="zh-CN" altLang="en-US" dirty="0"/>
          </a:p>
        </p:txBody>
      </p:sp>
      <p:sp>
        <p:nvSpPr>
          <p:cNvPr id="3" name="副标题 2"/>
          <p:cNvSpPr>
            <a:spLocks noGrp="1"/>
          </p:cNvSpPr>
          <p:nvPr>
            <p:ph type="subTitle" idx="1"/>
          </p:nvPr>
        </p:nvSpPr>
        <p:spPr>
          <a:xfrm>
            <a:off x="963167" y="3819054"/>
            <a:ext cx="10265664" cy="1340999"/>
          </a:xfrm>
        </p:spPr>
        <p:txBody>
          <a:bodyPr/>
          <a:lstStyle/>
          <a:p>
            <a:r>
              <a:rPr lang="en-US" altLang="zh-CN" dirty="0"/>
              <a:t>ABSTRACT  &amp;  INTRODUCTION  &amp;  BACKGROUND</a:t>
            </a:r>
            <a:endParaRPr lang="en-US" altLang="zh-C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3167" y="2022534"/>
            <a:ext cx="10267200" cy="1382400"/>
          </a:xfrm>
        </p:spPr>
        <p:txBody>
          <a:bodyPr/>
          <a:lstStyle/>
          <a:p>
            <a:r>
              <a:rPr lang="zh-CN" altLang="en-US" dirty="0">
                <a:sym typeface="+mn-ea"/>
              </a:rPr>
              <a:t>实验评估</a:t>
            </a:r>
            <a:endParaRPr lang="zh-CN" altLang="en-US" dirty="0"/>
          </a:p>
        </p:txBody>
      </p:sp>
      <p:sp>
        <p:nvSpPr>
          <p:cNvPr id="3" name="副标题 2"/>
          <p:cNvSpPr>
            <a:spLocks noGrp="1"/>
          </p:cNvSpPr>
          <p:nvPr>
            <p:ph type="subTitle" idx="1"/>
          </p:nvPr>
        </p:nvSpPr>
        <p:spPr>
          <a:xfrm>
            <a:off x="963167" y="3819054"/>
            <a:ext cx="10265664" cy="1340999"/>
          </a:xfrm>
        </p:spPr>
        <p:txBody>
          <a:bodyPr/>
          <a:lstStyle/>
          <a:p>
            <a:r>
              <a:rPr lang="en-US" altLang="zh-CN" dirty="0"/>
              <a:t>EVALUATION</a:t>
            </a:r>
            <a:endParaRPr lang="en-US" altLang="zh-C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5"/>
          <p:cNvSpPr>
            <a:spLocks noGrp="1"/>
          </p:cNvSpPr>
          <p:nvPr>
            <p:ph type="title"/>
          </p:nvPr>
        </p:nvSpPr>
        <p:spPr>
          <a:xfrm>
            <a:off x="835306" y="593424"/>
            <a:ext cx="10521388" cy="1015200"/>
          </a:xfrm>
        </p:spPr>
        <p:txBody>
          <a:bodyPr/>
          <a:lstStyle/>
          <a:p>
            <a:r>
              <a:rPr lang="en-US" altLang="zh-CN" dirty="0" err="1">
                <a:ea typeface="华文中宋" panose="02010600040101010101" charset="-122"/>
              </a:rPr>
              <a:t>Evaluation</a:t>
            </a:r>
            <a:endParaRPr lang="en-US" altLang="zh-CN" dirty="0" err="1">
              <a:ea typeface="华文中宋" panose="02010600040101010101" charset="-122"/>
            </a:endParaRPr>
          </a:p>
        </p:txBody>
      </p:sp>
      <p:sp>
        <p:nvSpPr>
          <p:cNvPr id="2" name="文本框 1"/>
          <p:cNvSpPr txBox="1"/>
          <p:nvPr/>
        </p:nvSpPr>
        <p:spPr>
          <a:xfrm>
            <a:off x="835025" y="1623060"/>
            <a:ext cx="8396605" cy="368300"/>
          </a:xfrm>
          <a:prstGeom prst="rect">
            <a:avLst/>
          </a:prstGeom>
          <a:noFill/>
        </p:spPr>
        <p:txBody>
          <a:bodyPr wrap="square" rtlCol="0">
            <a:spAutoFit/>
          </a:bodyPr>
          <a:p>
            <a:r>
              <a:rPr lang="zh-CN" altLang="en-US"/>
              <a:t>展示了使用独占32 GPU集群和共享授权的PyTorch DDP的评估结果。</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1560830" y="2324100"/>
            <a:ext cx="4128135" cy="3049270"/>
          </a:xfrm>
          <a:prstGeom prst="rect">
            <a:avLst/>
          </a:prstGeom>
        </p:spPr>
      </p:pic>
      <p:sp>
        <p:nvSpPr>
          <p:cNvPr id="6" name="文本框 5"/>
          <p:cNvSpPr txBox="1"/>
          <p:nvPr/>
        </p:nvSpPr>
        <p:spPr>
          <a:xfrm>
            <a:off x="1560830" y="5429250"/>
            <a:ext cx="4064000" cy="368300"/>
          </a:xfrm>
          <a:prstGeom prst="rect">
            <a:avLst/>
          </a:prstGeom>
          <a:noFill/>
        </p:spPr>
        <p:txBody>
          <a:bodyPr wrap="square" rtlCol="0">
            <a:spAutoFit/>
          </a:bodyPr>
          <a:p>
            <a:r>
              <a:rPr lang="zh-CN" altLang="en-US"/>
              <a:t>该图展示了</a:t>
            </a:r>
            <a:r>
              <a:rPr lang="en-US" altLang="zh-CN"/>
              <a:t>8</a:t>
            </a:r>
            <a:r>
              <a:rPr lang="zh-CN" altLang="en-US"/>
              <a:t>个</a:t>
            </a:r>
            <a:r>
              <a:rPr lang="en-US" altLang="zh-CN"/>
              <a:t>GPU</a:t>
            </a:r>
            <a:r>
              <a:rPr lang="zh-CN" altLang="en-US"/>
              <a:t>的连接拓扑</a:t>
            </a:r>
            <a:r>
              <a:rPr lang="zh-CN" altLang="en-US"/>
              <a:t>示例</a:t>
            </a:r>
            <a:endParaRPr lang="zh-CN" altLang="en-US"/>
          </a:p>
        </p:txBody>
      </p:sp>
      <p:sp>
        <p:nvSpPr>
          <p:cNvPr id="7" name="文本框 6"/>
          <p:cNvSpPr txBox="1"/>
          <p:nvPr/>
        </p:nvSpPr>
        <p:spPr>
          <a:xfrm>
            <a:off x="6078220" y="2544445"/>
            <a:ext cx="5278755" cy="1590040"/>
          </a:xfrm>
          <a:prstGeom prst="rect">
            <a:avLst/>
          </a:prstGeom>
          <a:noFill/>
        </p:spPr>
        <p:txBody>
          <a:bodyPr wrap="square" rtlCol="0">
            <a:noAutofit/>
          </a:bodyPr>
          <a:p>
            <a:pPr marL="285750" indent="-285750">
              <a:buFont typeface="Arial" panose="020B0604020202020204" pitchFamily="34" charset="0"/>
              <a:buChar char="•"/>
            </a:pPr>
            <a:r>
              <a:rPr lang="zh-CN" altLang="en-US"/>
              <a:t>衡量</a:t>
            </a:r>
            <a:r>
              <a:rPr lang="en-US" altLang="zh-CN"/>
              <a:t>DDP</a:t>
            </a:r>
            <a:r>
              <a:rPr lang="zh-CN" altLang="en-US"/>
              <a:t>的延迟和可延展性：模型</a:t>
            </a:r>
            <a:r>
              <a:rPr lang="en-US" altLang="zh-CN" b="1"/>
              <a:t>ResNet50</a:t>
            </a:r>
            <a:r>
              <a:rPr lang="zh-CN" altLang="en-US"/>
              <a:t>和</a:t>
            </a:r>
            <a:r>
              <a:rPr lang="en-US" altLang="zh-CN" b="1"/>
              <a:t>BERT</a:t>
            </a:r>
            <a:endParaRPr lang="en-US" altLang="zh-CN"/>
          </a:p>
          <a:p>
            <a:pPr marL="285750" indent="-285750">
              <a:buFont typeface="Arial" panose="020B0604020202020204" pitchFamily="34" charset="0"/>
              <a:buChar char="•"/>
            </a:pPr>
            <a:r>
              <a:rPr lang="zh-CN" altLang="en-US"/>
              <a:t>计算损失：</a:t>
            </a:r>
            <a:r>
              <a:rPr lang="en-US" altLang="zh-CN" b="1"/>
              <a:t>CrossEntropyLoss</a:t>
            </a:r>
            <a:r>
              <a:rPr lang="zh-CN" altLang="en-US"/>
              <a:t>函数</a:t>
            </a:r>
            <a:endParaRPr lang="zh-CN" altLang="en-US"/>
          </a:p>
          <a:p>
            <a:pPr marL="285750" indent="-285750">
              <a:buFont typeface="Arial" panose="020B0604020202020204" pitchFamily="34" charset="0"/>
              <a:buChar char="•"/>
            </a:pPr>
            <a:r>
              <a:rPr lang="zh-CN" altLang="en-US"/>
              <a:t>更新参数：</a:t>
            </a:r>
            <a:r>
              <a:rPr lang="en-US" altLang="zh-CN" b="1"/>
              <a:t>SGD</a:t>
            </a:r>
            <a:r>
              <a:rPr lang="zh-CN" altLang="en-US"/>
              <a:t>优化器</a:t>
            </a:r>
            <a:endParaRPr lang="zh-CN" altLang="en-US"/>
          </a:p>
          <a:p>
            <a:pPr marL="285750" indent="-285750">
              <a:buFont typeface="Arial" panose="020B0604020202020204" pitchFamily="34" charset="0"/>
              <a:buChar char="•"/>
            </a:pPr>
            <a:r>
              <a:rPr lang="zh-CN" altLang="en-US"/>
              <a:t>使用</a:t>
            </a:r>
            <a:r>
              <a:rPr lang="zh-CN" altLang="en-US" b="1"/>
              <a:t>随机生成</a:t>
            </a:r>
            <a:r>
              <a:rPr lang="zh-CN" altLang="en-US"/>
              <a:t>的合成输入和</a:t>
            </a:r>
            <a:r>
              <a:rPr lang="zh-CN" altLang="en-US"/>
              <a:t>标签</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5"/>
          <p:cNvSpPr>
            <a:spLocks noGrp="1"/>
          </p:cNvSpPr>
          <p:nvPr>
            <p:ph type="title"/>
          </p:nvPr>
        </p:nvSpPr>
        <p:spPr>
          <a:xfrm>
            <a:off x="835306" y="593424"/>
            <a:ext cx="10521388" cy="1015200"/>
          </a:xfrm>
        </p:spPr>
        <p:txBody>
          <a:bodyPr/>
          <a:lstStyle/>
          <a:p>
            <a:r>
              <a:rPr lang="en-US" altLang="zh-CN" dirty="0" err="1">
                <a:ea typeface="华文中宋" panose="02010600040101010101" charset="-122"/>
              </a:rPr>
              <a:t>Latency </a:t>
            </a:r>
            <a:r>
              <a:rPr lang="en-US" altLang="zh-CN" dirty="0" err="1">
                <a:ea typeface="华文中宋" panose="02010600040101010101" charset="-122"/>
              </a:rPr>
              <a:t>Breakdown</a:t>
            </a:r>
            <a:endParaRPr lang="en-US" altLang="zh-CN" dirty="0" err="1">
              <a:ea typeface="华文中宋" panose="02010600040101010101" charset="-122"/>
            </a:endParaRPr>
          </a:p>
        </p:txBody>
      </p:sp>
      <p:sp>
        <p:nvSpPr>
          <p:cNvPr id="4" name="文本框 3"/>
          <p:cNvSpPr txBox="1"/>
          <p:nvPr/>
        </p:nvSpPr>
        <p:spPr>
          <a:xfrm>
            <a:off x="835025" y="1927225"/>
            <a:ext cx="4064000" cy="1198880"/>
          </a:xfrm>
          <a:prstGeom prst="rect">
            <a:avLst/>
          </a:prstGeom>
          <a:noFill/>
        </p:spPr>
        <p:txBody>
          <a:bodyPr wrap="square" rtlCol="0">
            <a:spAutoFit/>
          </a:bodyPr>
          <a:p>
            <a:r>
              <a:rPr lang="zh-CN" altLang="en-US"/>
              <a:t>典型的</a:t>
            </a:r>
            <a:r>
              <a:rPr lang="zh-CN" altLang="en-US"/>
              <a:t>训练迭代：</a:t>
            </a:r>
            <a:endParaRPr lang="zh-CN" altLang="en-US"/>
          </a:p>
          <a:p>
            <a:pPr marL="342900" indent="-342900">
              <a:buAutoNum type="arabicPeriod"/>
            </a:pPr>
            <a:r>
              <a:rPr lang="zh-CN" altLang="en-US"/>
              <a:t>向前传递</a:t>
            </a:r>
            <a:r>
              <a:rPr lang="zh-CN" altLang="en-US"/>
              <a:t>计算损失</a:t>
            </a:r>
            <a:endParaRPr lang="zh-CN" altLang="en-US"/>
          </a:p>
          <a:p>
            <a:pPr marL="342900" indent="-342900">
              <a:buAutoNum type="arabicPeriod"/>
            </a:pPr>
            <a:r>
              <a:rPr lang="zh-CN" altLang="en-US" b="1"/>
              <a:t>向后传递</a:t>
            </a:r>
            <a:r>
              <a:rPr lang="zh-CN" altLang="en-US"/>
              <a:t>计算梯度</a:t>
            </a:r>
            <a:endParaRPr lang="zh-CN" altLang="en-US"/>
          </a:p>
          <a:p>
            <a:pPr marL="342900" indent="-342900">
              <a:buAutoNum type="arabicPeriod"/>
            </a:pPr>
            <a:r>
              <a:rPr lang="zh-CN" altLang="en-US"/>
              <a:t>优化器</a:t>
            </a:r>
            <a:r>
              <a:rPr lang="zh-CN" altLang="en-US"/>
              <a:t>更新参数</a:t>
            </a:r>
            <a:endParaRPr lang="zh-CN" altLang="en-US"/>
          </a:p>
        </p:txBody>
      </p:sp>
      <p:pic>
        <p:nvPicPr>
          <p:cNvPr id="10" name="图片 9"/>
          <p:cNvPicPr>
            <a:picLocks noChangeAspect="1"/>
          </p:cNvPicPr>
          <p:nvPr>
            <p:custDataLst>
              <p:tags r:id="rId1"/>
            </p:custDataLst>
          </p:nvPr>
        </p:nvPicPr>
        <p:blipFill>
          <a:blip r:embed="rId2"/>
          <a:stretch>
            <a:fillRect/>
          </a:stretch>
        </p:blipFill>
        <p:spPr>
          <a:xfrm>
            <a:off x="5121910" y="1608455"/>
            <a:ext cx="6008370" cy="2873375"/>
          </a:xfrm>
          <a:prstGeom prst="rect">
            <a:avLst/>
          </a:prstGeom>
        </p:spPr>
      </p:pic>
      <p:sp>
        <p:nvSpPr>
          <p:cNvPr id="11" name="文本框 10"/>
          <p:cNvSpPr txBox="1"/>
          <p:nvPr/>
        </p:nvSpPr>
        <p:spPr>
          <a:xfrm>
            <a:off x="5978525" y="4625340"/>
            <a:ext cx="4294505" cy="795655"/>
          </a:xfrm>
          <a:prstGeom prst="rect">
            <a:avLst/>
          </a:prstGeom>
          <a:noFill/>
        </p:spPr>
        <p:txBody>
          <a:bodyPr wrap="square" rtlCol="0">
            <a:noAutofit/>
          </a:bodyPr>
          <a:p>
            <a:r>
              <a:rPr lang="en-US" altLang="zh-CN" sz="2000" b="1"/>
              <a:t>Per Iteration Latency Breakdown</a:t>
            </a:r>
            <a:endParaRPr lang="en-US" altLang="zh-CN" sz="2000" b="1"/>
          </a:p>
        </p:txBody>
      </p:sp>
      <p:sp>
        <p:nvSpPr>
          <p:cNvPr id="12" name="文本框 11"/>
          <p:cNvSpPr txBox="1"/>
          <p:nvPr/>
        </p:nvSpPr>
        <p:spPr>
          <a:xfrm>
            <a:off x="821055" y="5212080"/>
            <a:ext cx="10309225" cy="1367155"/>
          </a:xfrm>
          <a:prstGeom prst="rect">
            <a:avLst/>
          </a:prstGeom>
          <a:noFill/>
        </p:spPr>
        <p:txBody>
          <a:bodyPr wrap="square" rtlCol="0">
            <a:noAutofit/>
          </a:bodyPr>
          <a:p>
            <a:r>
              <a:rPr lang="zh-CN" altLang="en-US"/>
              <a:t>在后端之间，NCCL比Gloo快得多。</a:t>
            </a:r>
            <a:endParaRPr lang="zh-CN" altLang="en-US"/>
          </a:p>
          <a:p>
            <a:r>
              <a:rPr lang="zh-CN" altLang="en-US"/>
              <a:t>当计算和通信花费的时间大致相同时，加速是最有效的，因为它们可以重叠更多。</a:t>
            </a:r>
            <a:endParaRPr lang="zh-CN" altLang="en-US"/>
          </a:p>
          <a:p>
            <a:r>
              <a:rPr lang="zh-CN" altLang="en-US"/>
              <a:t>这种重叠的方法帮助ResNet和ERT在NCCL上分别获得了</a:t>
            </a:r>
            <a:r>
              <a:rPr lang="zh-CN" altLang="en-US" b="1"/>
              <a:t>38.0%</a:t>
            </a:r>
            <a:r>
              <a:rPr lang="zh-CN" altLang="en-US"/>
              <a:t>和</a:t>
            </a:r>
            <a:r>
              <a:rPr lang="zh-CN" altLang="en-US" b="1"/>
              <a:t>35.2%</a:t>
            </a:r>
            <a:r>
              <a:rPr lang="zh-CN" altLang="en-US"/>
              <a:t>的加速比。</a:t>
            </a:r>
            <a:endParaRPr lang="zh-CN" altLang="en-US"/>
          </a:p>
          <a:p>
            <a:r>
              <a:rPr lang="zh-CN" altLang="en-US"/>
              <a:t>对于Gloo后端，由于Gloo通信成为反向传递中的主要延迟，因此增益分别缩减至</a:t>
            </a:r>
            <a:r>
              <a:rPr lang="zh-CN" altLang="en-US" b="1"/>
              <a:t>26.8%</a:t>
            </a:r>
            <a:r>
              <a:rPr lang="zh-CN" altLang="en-US"/>
              <a:t>和</a:t>
            </a:r>
            <a:r>
              <a:rPr lang="zh-CN" altLang="en-US" b="1"/>
              <a:t>21.5%</a:t>
            </a:r>
            <a:r>
              <a:rPr lang="zh-CN" altLang="en-US"/>
              <a:t>。</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Bucket </a:t>
            </a:r>
            <a:r>
              <a:rPr lang="en-US" altLang="zh-CN"/>
              <a:t>Size</a:t>
            </a:r>
            <a:endParaRPr lang="en-US" altLang="zh-CN"/>
          </a:p>
        </p:txBody>
      </p:sp>
      <p:sp>
        <p:nvSpPr>
          <p:cNvPr id="4" name="文本框 3"/>
          <p:cNvSpPr txBox="1"/>
          <p:nvPr/>
        </p:nvSpPr>
        <p:spPr>
          <a:xfrm>
            <a:off x="779780" y="1608455"/>
            <a:ext cx="6151245" cy="1209040"/>
          </a:xfrm>
          <a:prstGeom prst="rect">
            <a:avLst/>
          </a:prstGeom>
          <a:noFill/>
        </p:spPr>
        <p:txBody>
          <a:bodyPr wrap="square" rtlCol="0" anchor="t">
            <a:noAutofit/>
          </a:bodyPr>
          <a:p>
            <a:endParaRPr lang="zh-CN" altLang="en-US"/>
          </a:p>
        </p:txBody>
      </p:sp>
      <p:sp>
        <p:nvSpPr>
          <p:cNvPr id="8" name="文本框 7"/>
          <p:cNvSpPr txBox="1"/>
          <p:nvPr/>
        </p:nvSpPr>
        <p:spPr>
          <a:xfrm>
            <a:off x="3503295" y="3759835"/>
            <a:ext cx="969010" cy="301625"/>
          </a:xfrm>
          <a:prstGeom prst="rect">
            <a:avLst/>
          </a:prstGeom>
          <a:solidFill>
            <a:schemeClr val="bg1"/>
          </a:solidFill>
        </p:spPr>
        <p:txBody>
          <a:bodyPr wrap="square" rtlCol="0">
            <a:noAutofit/>
          </a:bodyPr>
          <a:p>
            <a:endParaRPr lang="zh-CN" altLang="en-US">
              <a:solidFill>
                <a:schemeClr val="bg1"/>
              </a:solidFill>
            </a:endParaRPr>
          </a:p>
        </p:txBody>
      </p:sp>
      <p:pic>
        <p:nvPicPr>
          <p:cNvPr id="9" name="图片 8"/>
          <p:cNvPicPr>
            <a:picLocks noChangeAspect="1"/>
          </p:cNvPicPr>
          <p:nvPr>
            <p:custDataLst>
              <p:tags r:id="rId1"/>
            </p:custDataLst>
          </p:nvPr>
        </p:nvPicPr>
        <p:blipFill>
          <a:blip r:embed="rId2"/>
          <a:stretch>
            <a:fillRect/>
          </a:stretch>
        </p:blipFill>
        <p:spPr>
          <a:xfrm>
            <a:off x="1532890" y="1316355"/>
            <a:ext cx="8950325" cy="5350510"/>
          </a:xfrm>
          <a:prstGeom prst="rect">
            <a:avLst/>
          </a:prstGeom>
        </p:spPr>
      </p:pic>
      <p:sp>
        <p:nvSpPr>
          <p:cNvPr id="10" name="文本框 9"/>
          <p:cNvSpPr txBox="1"/>
          <p:nvPr/>
        </p:nvSpPr>
        <p:spPr>
          <a:xfrm>
            <a:off x="3503295" y="3764915"/>
            <a:ext cx="804545" cy="289560"/>
          </a:xfrm>
          <a:prstGeom prst="rect">
            <a:avLst/>
          </a:prstGeom>
          <a:solidFill>
            <a:schemeClr val="bg1"/>
          </a:solidFill>
        </p:spPr>
        <p:txBody>
          <a:bodyPr wrap="square" rtlCol="0">
            <a:noAutofit/>
          </a:bodyPr>
          <a:p>
            <a:endParaRPr lang="zh-CN" altLang="en-US"/>
          </a:p>
        </p:txBody>
      </p:sp>
      <p:sp>
        <p:nvSpPr>
          <p:cNvPr id="11" name="文本框 10"/>
          <p:cNvSpPr txBox="1"/>
          <p:nvPr>
            <p:custDataLst>
              <p:tags r:id="rId3"/>
            </p:custDataLst>
          </p:nvPr>
        </p:nvSpPr>
        <p:spPr>
          <a:xfrm>
            <a:off x="3503295" y="6398895"/>
            <a:ext cx="804545" cy="289560"/>
          </a:xfrm>
          <a:prstGeom prst="rect">
            <a:avLst/>
          </a:prstGeom>
          <a:solidFill>
            <a:schemeClr val="bg1"/>
          </a:solidFill>
        </p:spPr>
        <p:txBody>
          <a:bodyPr wrap="square" rtlCol="0">
            <a:noAutofit/>
          </a:bodyPr>
          <a:p>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Scalability</a:t>
            </a:r>
            <a:endParaRPr lang="en-US" altLang="zh-CN"/>
          </a:p>
        </p:txBody>
      </p:sp>
      <p:pic>
        <p:nvPicPr>
          <p:cNvPr id="4" name="图片 3"/>
          <p:cNvPicPr>
            <a:picLocks noChangeAspect="1"/>
          </p:cNvPicPr>
          <p:nvPr>
            <p:custDataLst>
              <p:tags r:id="rId1"/>
            </p:custDataLst>
          </p:nvPr>
        </p:nvPicPr>
        <p:blipFill>
          <a:blip r:embed="rId2"/>
          <a:stretch>
            <a:fillRect/>
          </a:stretch>
        </p:blipFill>
        <p:spPr>
          <a:xfrm>
            <a:off x="1867535" y="1457960"/>
            <a:ext cx="8340090" cy="5051425"/>
          </a:xfrm>
          <a:prstGeom prst="rect">
            <a:avLst/>
          </a:prstGeom>
        </p:spPr>
      </p:pic>
      <p:sp>
        <p:nvSpPr>
          <p:cNvPr id="5" name="文本框 4"/>
          <p:cNvSpPr txBox="1"/>
          <p:nvPr/>
        </p:nvSpPr>
        <p:spPr>
          <a:xfrm>
            <a:off x="4662805" y="3712845"/>
            <a:ext cx="2932430" cy="227330"/>
          </a:xfrm>
          <a:prstGeom prst="rect">
            <a:avLst/>
          </a:prstGeom>
          <a:solidFill>
            <a:schemeClr val="bg1"/>
          </a:solidFill>
          <a:ln>
            <a:solidFill>
              <a:schemeClr val="bg1"/>
            </a:solidFill>
          </a:ln>
        </p:spPr>
        <p:txBody>
          <a:bodyPr wrap="square" rtlCol="0">
            <a:noAutofit/>
          </a:bodyPr>
          <a:p>
            <a:r>
              <a:rPr lang="en-US" altLang="zh-CN" sz="1600" b="1"/>
              <a:t> Figure</a:t>
            </a:r>
            <a:r>
              <a:rPr lang="zh-CN" altLang="en-US" sz="1600" b="1"/>
              <a:t>：</a:t>
            </a:r>
            <a:r>
              <a:rPr lang="en-US" altLang="zh-CN" sz="1600" b="1"/>
              <a:t>Scalability</a:t>
            </a:r>
            <a:endParaRPr lang="en-US" altLang="zh-CN" sz="1600" b="1"/>
          </a:p>
        </p:txBody>
      </p:sp>
      <p:sp>
        <p:nvSpPr>
          <p:cNvPr id="6" name="文本框 5"/>
          <p:cNvSpPr txBox="1"/>
          <p:nvPr/>
        </p:nvSpPr>
        <p:spPr>
          <a:xfrm>
            <a:off x="2204085" y="6291580"/>
            <a:ext cx="910590" cy="325120"/>
          </a:xfrm>
          <a:prstGeom prst="rect">
            <a:avLst/>
          </a:prstGeom>
          <a:solidFill>
            <a:schemeClr val="bg1"/>
          </a:solidFill>
        </p:spPr>
        <p:txBody>
          <a:bodyPr wrap="square" rtlCol="0">
            <a:noAutofit/>
          </a:bodyPr>
          <a:p>
            <a:endParaRPr lang="zh-CN" altLang="en-US"/>
          </a:p>
        </p:txBody>
      </p:sp>
      <p:sp>
        <p:nvSpPr>
          <p:cNvPr id="7" name="文本框 6"/>
          <p:cNvSpPr txBox="1"/>
          <p:nvPr>
            <p:custDataLst>
              <p:tags r:id="rId3"/>
            </p:custDataLst>
          </p:nvPr>
        </p:nvSpPr>
        <p:spPr>
          <a:xfrm>
            <a:off x="5925820" y="6184265"/>
            <a:ext cx="910590" cy="325120"/>
          </a:xfrm>
          <a:prstGeom prst="rect">
            <a:avLst/>
          </a:prstGeom>
          <a:solidFill>
            <a:schemeClr val="bg1"/>
          </a:solidFill>
        </p:spPr>
        <p:txBody>
          <a:bodyPr wrap="square" rtlCol="0">
            <a:noAutofit/>
          </a:bodyPr>
          <a:p>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Round-Robin Process Group</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525145" y="1675130"/>
            <a:ext cx="11258550" cy="3390900"/>
          </a:xfrm>
          <a:prstGeom prst="rect">
            <a:avLst/>
          </a:prstGeom>
        </p:spPr>
      </p:pic>
      <p:sp>
        <p:nvSpPr>
          <p:cNvPr id="5" name="文本框 4"/>
          <p:cNvSpPr txBox="1"/>
          <p:nvPr/>
        </p:nvSpPr>
        <p:spPr>
          <a:xfrm>
            <a:off x="3992880" y="4768850"/>
            <a:ext cx="1251585" cy="360045"/>
          </a:xfrm>
          <a:prstGeom prst="rect">
            <a:avLst/>
          </a:prstGeom>
          <a:solidFill>
            <a:schemeClr val="bg1"/>
          </a:solidFill>
        </p:spPr>
        <p:txBody>
          <a:bodyPr wrap="square" rtlCol="0">
            <a:noAutofit/>
          </a:bodyPr>
          <a:p>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3167" y="2022534"/>
            <a:ext cx="10267200" cy="1382400"/>
          </a:xfrm>
        </p:spPr>
        <p:txBody>
          <a:bodyPr/>
          <a:lstStyle/>
          <a:p>
            <a:r>
              <a:rPr lang="zh-CN" altLang="en-US" dirty="0"/>
              <a:t>经验结论及相关工作</a:t>
            </a:r>
            <a:endParaRPr lang="zh-CN" altLang="en-US" dirty="0"/>
          </a:p>
        </p:txBody>
      </p:sp>
      <p:sp>
        <p:nvSpPr>
          <p:cNvPr id="3" name="副标题 2"/>
          <p:cNvSpPr>
            <a:spLocks noGrp="1"/>
          </p:cNvSpPr>
          <p:nvPr>
            <p:ph type="subTitle" idx="1"/>
          </p:nvPr>
        </p:nvSpPr>
        <p:spPr>
          <a:xfrm>
            <a:off x="963167" y="3819054"/>
            <a:ext cx="10265664" cy="1340999"/>
          </a:xfrm>
        </p:spPr>
        <p:txBody>
          <a:bodyPr/>
          <a:lstStyle/>
          <a:p>
            <a:r>
              <a:rPr lang="en-US" altLang="zh-CN" dirty="0"/>
              <a:t>DISCUSSION  &amp;  RELATED WORK  &amp;  CONCLUSION</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931824" y="2003196"/>
            <a:ext cx="3196357" cy="536005"/>
          </a:xfrm>
        </p:spPr>
        <p:txBody>
          <a:bodyPr/>
          <a:lstStyle/>
          <a:p>
            <a:r>
              <a:rPr lang="zh-CN" altLang="en-US" dirty="0"/>
              <a:t>经验总结</a:t>
            </a:r>
            <a:endParaRPr lang="zh-CN" altLang="en-US" dirty="0"/>
          </a:p>
        </p:txBody>
      </p:sp>
      <p:sp>
        <p:nvSpPr>
          <p:cNvPr id="3" name="内容占位符 2"/>
          <p:cNvSpPr>
            <a:spLocks noGrp="1"/>
          </p:cNvSpPr>
          <p:nvPr>
            <p:ph sz="half" idx="2"/>
          </p:nvPr>
        </p:nvSpPr>
        <p:spPr>
          <a:xfrm>
            <a:off x="625799" y="2678356"/>
            <a:ext cx="5630036" cy="2934999"/>
          </a:xfrm>
        </p:spPr>
        <p:txBody>
          <a:bodyPr/>
          <a:lstStyle/>
          <a:p>
            <a:r>
              <a:rPr lang="zh-CN" altLang="en-US" dirty="0"/>
              <a:t>通信后端：</a:t>
            </a:r>
            <a:r>
              <a:rPr lang="en-US" altLang="zh-CN" dirty="0"/>
              <a:t>NCCL &gt; </a:t>
            </a:r>
            <a:r>
              <a:rPr lang="en-US" altLang="zh-CN" dirty="0" err="1"/>
              <a:t>Gloo</a:t>
            </a:r>
            <a:endParaRPr lang="zh-CN" altLang="en-US" dirty="0"/>
          </a:p>
          <a:p>
            <a:r>
              <a:rPr lang="zh-CN" altLang="en-US" dirty="0"/>
              <a:t>存储桶大小：合适的桶</a:t>
            </a:r>
            <a:endParaRPr lang="en-US" altLang="zh-CN" dirty="0"/>
          </a:p>
          <a:p>
            <a:r>
              <a:rPr lang="zh-CN" altLang="en-US" dirty="0"/>
              <a:t>资源分配：跨机器边界扩展模型情况</a:t>
            </a:r>
            <a:endParaRPr lang="zh-CN" altLang="en-US" dirty="0"/>
          </a:p>
        </p:txBody>
      </p:sp>
      <p:sp>
        <p:nvSpPr>
          <p:cNvPr id="4" name="文本占位符 3"/>
          <p:cNvSpPr>
            <a:spLocks noGrp="1"/>
          </p:cNvSpPr>
          <p:nvPr>
            <p:ph type="body" sz="quarter" idx="3"/>
          </p:nvPr>
        </p:nvSpPr>
        <p:spPr>
          <a:xfrm>
            <a:off x="6746757" y="2003196"/>
            <a:ext cx="5087073" cy="553373"/>
          </a:xfrm>
        </p:spPr>
        <p:txBody>
          <a:bodyPr/>
          <a:lstStyle/>
          <a:p>
            <a:r>
              <a:rPr lang="zh-CN" altLang="en-US" dirty="0"/>
              <a:t>改进点</a:t>
            </a:r>
            <a:endParaRPr lang="zh-CN" altLang="en-US" dirty="0"/>
          </a:p>
        </p:txBody>
      </p:sp>
      <p:sp>
        <p:nvSpPr>
          <p:cNvPr id="5" name="内容占位符 4"/>
          <p:cNvSpPr>
            <a:spLocks noGrp="1"/>
          </p:cNvSpPr>
          <p:nvPr>
            <p:ph sz="quarter" idx="4"/>
          </p:nvPr>
        </p:nvSpPr>
        <p:spPr>
          <a:xfrm>
            <a:off x="6440730" y="2678356"/>
            <a:ext cx="5393100" cy="2934999"/>
          </a:xfrm>
        </p:spPr>
        <p:txBody>
          <a:bodyPr/>
          <a:lstStyle/>
          <a:p>
            <a:r>
              <a:rPr lang="zh-CN" altLang="en-US" dirty="0"/>
              <a:t>梯度序预测</a:t>
            </a:r>
            <a:endParaRPr lang="zh-CN" altLang="en-US" dirty="0"/>
          </a:p>
          <a:p>
            <a:r>
              <a:rPr lang="zh-CN" altLang="en-US" dirty="0"/>
              <a:t>层删除</a:t>
            </a:r>
            <a:endParaRPr lang="zh-CN" altLang="en-US" dirty="0"/>
          </a:p>
          <a:p>
            <a:r>
              <a:rPr lang="zh-CN" altLang="en-US" dirty="0"/>
              <a:t>梯度压缩</a:t>
            </a:r>
            <a:endParaRPr lang="en-US" altLang="zh-CN" dirty="0"/>
          </a:p>
          <a:p>
            <a:endParaRPr lang="en-GB" altLang="zh-CN" dirty="0"/>
          </a:p>
          <a:p>
            <a:endParaRPr lang="zh-CN" altLang="en-US" dirty="0"/>
          </a:p>
        </p:txBody>
      </p:sp>
      <p:sp>
        <p:nvSpPr>
          <p:cNvPr id="6" name="标题 5"/>
          <p:cNvSpPr>
            <a:spLocks noGrp="1"/>
          </p:cNvSpPr>
          <p:nvPr>
            <p:ph type="title"/>
          </p:nvPr>
        </p:nvSpPr>
        <p:spPr>
          <a:xfrm>
            <a:off x="835306" y="593424"/>
            <a:ext cx="10521388" cy="1015200"/>
          </a:xfrm>
        </p:spPr>
        <p:txBody>
          <a:bodyPr/>
          <a:lstStyle/>
          <a:p>
            <a:r>
              <a:rPr lang="en-US" altLang="zh-CN" dirty="0"/>
              <a:t>DISCUSSION</a:t>
            </a:r>
            <a:endParaRPr lang="zh-CN" altLang="en-US" dirty="0"/>
          </a:p>
        </p:txBody>
      </p:sp>
      <p:pic>
        <p:nvPicPr>
          <p:cNvPr id="9" name="图片 8"/>
          <p:cNvPicPr>
            <a:picLocks noChangeAspect="1"/>
          </p:cNvPicPr>
          <p:nvPr/>
        </p:nvPicPr>
        <p:blipFill>
          <a:blip r:embed="rId1"/>
          <a:stretch>
            <a:fillRect/>
          </a:stretch>
        </p:blipFill>
        <p:spPr>
          <a:xfrm>
            <a:off x="835306" y="4354203"/>
            <a:ext cx="4221405" cy="2380375"/>
          </a:xfrm>
          <a:prstGeom prst="rect">
            <a:avLst/>
          </a:prstGeom>
        </p:spPr>
      </p:pic>
      <p:sp>
        <p:nvSpPr>
          <p:cNvPr id="10" name="圆柱体 9"/>
          <p:cNvSpPr/>
          <p:nvPr/>
        </p:nvSpPr>
        <p:spPr>
          <a:xfrm>
            <a:off x="5629029" y="5146073"/>
            <a:ext cx="1438508" cy="1190771"/>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带宽">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rotWithShape="1">
          <a:blip r:embed="rId4"/>
          <a:srcRect t="21356"/>
          <a:stretch>
            <a:fillRect/>
          </a:stretch>
        </p:blipFill>
        <p:spPr>
          <a:xfrm>
            <a:off x="7642830" y="4992373"/>
            <a:ext cx="4191000" cy="14981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60"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24" repeatCount="indefinite" fill="hold" display="0">
                  <p:stCondLst>
                    <p:cond delay="indefinite"/>
                  </p:stCondLst>
                </p:cTn>
                <p:tgtEl>
                  <p:spTgt spid="11"/>
                </p:tgtEl>
              </p:cMediaNode>
            </p:video>
            <p:seq concurrent="1" nextAc="seek">
              <p:cTn id="25" restart="whenNotActive" fill="hold" evtFilter="cancelBubble" nodeType="interactiveSeq">
                <p:stCondLst>
                  <p:cond evt="onClick" delay="0">
                    <p:tgtEl>
                      <p:spTgt spid="11"/>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11"/>
                                        </p:tgtEl>
                                      </p:cBhvr>
                                    </p:cmd>
                                  </p:childTnLst>
                                </p:cTn>
                              </p:par>
                            </p:childTnLst>
                          </p:cTn>
                        </p:par>
                      </p:childTnLst>
                    </p:cTn>
                  </p:par>
                </p:childTnLst>
              </p:cTn>
              <p:nextCondLst>
                <p:cond evt="onClick" delay="0">
                  <p:tgtEl>
                    <p:spTgt spid="11"/>
                  </p:tgtEl>
                </p:cond>
              </p:nextCondLst>
            </p:seq>
          </p:childTnLst>
        </p:cTn>
      </p:par>
    </p:tnLst>
    <p:bldLst>
      <p:bldP spid="4" grpId="0" build="p"/>
      <p:bldP spid="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3377" y="2180498"/>
            <a:ext cx="10521387" cy="3678303"/>
          </a:xfrm>
        </p:spPr>
        <p:txBody>
          <a:bodyPr/>
          <a:lstStyle/>
          <a:p>
            <a:r>
              <a:rPr lang="zh-CN" altLang="en-US" dirty="0">
                <a:highlight>
                  <a:srgbClr val="FFFF00"/>
                </a:highlight>
              </a:rPr>
              <a:t>同步更新</a:t>
            </a:r>
            <a:r>
              <a:rPr lang="en-US" altLang="zh-CN" dirty="0">
                <a:highlight>
                  <a:srgbClr val="FFFF00"/>
                </a:highlight>
              </a:rPr>
              <a:t>(S)</a:t>
            </a:r>
            <a:r>
              <a:rPr lang="en-US" altLang="zh-CN" dirty="0"/>
              <a:t> vs </a:t>
            </a:r>
            <a:r>
              <a:rPr lang="zh-CN" altLang="en-US" dirty="0"/>
              <a:t>异步更新</a:t>
            </a:r>
            <a:r>
              <a:rPr lang="en-US" altLang="zh-CN" dirty="0"/>
              <a:t>(A)</a:t>
            </a:r>
            <a:endParaRPr lang="en-US" altLang="zh-CN" dirty="0"/>
          </a:p>
          <a:p>
            <a:endParaRPr lang="en-US" altLang="zh-CN" dirty="0"/>
          </a:p>
          <a:p>
            <a:endParaRPr lang="en-US" altLang="zh-CN" dirty="0"/>
          </a:p>
          <a:p>
            <a:r>
              <a:rPr lang="zh-CN" altLang="en-US" dirty="0"/>
              <a:t>交叉迭代</a:t>
            </a:r>
            <a:r>
              <a:rPr lang="en-US" altLang="zh-CN" dirty="0"/>
              <a:t>(C)</a:t>
            </a:r>
            <a:r>
              <a:rPr lang="zh-CN" altLang="en-US" dirty="0"/>
              <a:t> </a:t>
            </a:r>
            <a:r>
              <a:rPr lang="en-US" altLang="zh-CN" dirty="0"/>
              <a:t>vs </a:t>
            </a:r>
            <a:r>
              <a:rPr lang="zh-CN" altLang="en-US" dirty="0">
                <a:highlight>
                  <a:srgbClr val="FFFF00"/>
                </a:highlight>
              </a:rPr>
              <a:t>内部迭代</a:t>
            </a:r>
            <a:r>
              <a:rPr lang="en-US" altLang="zh-CN" dirty="0">
                <a:highlight>
                  <a:srgbClr val="FFFF00"/>
                </a:highlight>
              </a:rPr>
              <a:t>(I)</a:t>
            </a:r>
            <a:endParaRPr lang="en-US" altLang="zh-CN" dirty="0">
              <a:highlight>
                <a:srgbClr val="FFFF00"/>
              </a:highlight>
            </a:endParaRPr>
          </a:p>
          <a:p>
            <a:endParaRPr lang="en-US" altLang="zh-CN" dirty="0"/>
          </a:p>
          <a:p>
            <a:endParaRPr lang="en-US" altLang="zh-CN" dirty="0"/>
          </a:p>
          <a:p>
            <a:r>
              <a:rPr lang="zh-CN" altLang="en-US" dirty="0">
                <a:highlight>
                  <a:srgbClr val="FFFF00"/>
                </a:highlight>
              </a:rPr>
              <a:t>数据并行</a:t>
            </a:r>
            <a:r>
              <a:rPr lang="en-US" altLang="zh-CN" dirty="0">
                <a:highlight>
                  <a:srgbClr val="FFFF00"/>
                </a:highlight>
              </a:rPr>
              <a:t>(D)</a:t>
            </a:r>
            <a:r>
              <a:rPr lang="zh-CN" altLang="en-US" dirty="0">
                <a:highlight>
                  <a:srgbClr val="FFFF00"/>
                </a:highlight>
              </a:rPr>
              <a:t> </a:t>
            </a:r>
            <a:r>
              <a:rPr lang="en-US" altLang="zh-CN" dirty="0"/>
              <a:t>vs </a:t>
            </a:r>
            <a:r>
              <a:rPr lang="zh-CN" altLang="en-US" dirty="0"/>
              <a:t>模型并行</a:t>
            </a:r>
            <a:r>
              <a:rPr lang="en-US" altLang="zh-CN" dirty="0"/>
              <a:t>(M)</a:t>
            </a:r>
            <a:endParaRPr lang="en-US" altLang="zh-CN" dirty="0"/>
          </a:p>
        </p:txBody>
      </p:sp>
      <p:sp>
        <p:nvSpPr>
          <p:cNvPr id="3" name="标题 2"/>
          <p:cNvSpPr>
            <a:spLocks noGrp="1"/>
          </p:cNvSpPr>
          <p:nvPr>
            <p:ph type="title"/>
          </p:nvPr>
        </p:nvSpPr>
        <p:spPr>
          <a:xfrm>
            <a:off x="835306" y="593424"/>
            <a:ext cx="10521388" cy="1015200"/>
          </a:xfrm>
        </p:spPr>
        <p:txBody>
          <a:bodyPr/>
          <a:lstStyle/>
          <a:p>
            <a:r>
              <a:rPr lang="en-US" altLang="zh-CN" dirty="0"/>
              <a:t> RELATED WORK</a:t>
            </a:r>
            <a:endParaRPr lang="zh-CN" altLang="en-US" dirty="0"/>
          </a:p>
        </p:txBody>
      </p:sp>
      <p:pic>
        <p:nvPicPr>
          <p:cNvPr id="4" name="图片 3"/>
          <p:cNvPicPr>
            <a:picLocks noChangeAspect="1"/>
          </p:cNvPicPr>
          <p:nvPr/>
        </p:nvPicPr>
        <p:blipFill>
          <a:blip r:embed="rId1"/>
          <a:stretch>
            <a:fillRect/>
          </a:stretch>
        </p:blipFill>
        <p:spPr>
          <a:xfrm>
            <a:off x="5051935" y="1699337"/>
            <a:ext cx="5702593" cy="415946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1463" y="5151786"/>
            <a:ext cx="10333301" cy="653148"/>
          </a:xfrm>
        </p:spPr>
        <p:txBody>
          <a:bodyPr/>
          <a:lstStyle/>
          <a:p>
            <a:r>
              <a:rPr lang="en-US" altLang="zh-CN" dirty="0"/>
              <a:t>CONCLUSION</a:t>
            </a:r>
            <a:endParaRPr lang="zh-CN" altLang="en-US" dirty="0"/>
          </a:p>
        </p:txBody>
      </p:sp>
      <p:sp>
        <p:nvSpPr>
          <p:cNvPr id="7" name="内容占位符 6"/>
          <p:cNvSpPr>
            <a:spLocks noGrp="1"/>
          </p:cNvSpPr>
          <p:nvPr>
            <p:ph idx="1"/>
          </p:nvPr>
        </p:nvSpPr>
        <p:spPr/>
        <p:txBody>
          <a:bodyPr/>
          <a:lstStyle/>
          <a:p>
            <a:r>
              <a:rPr lang="en-US" altLang="zh-CN" dirty="0" err="1"/>
              <a:t>PyTorch</a:t>
            </a:r>
            <a:r>
              <a:rPr lang="en-US" altLang="zh-CN" dirty="0"/>
              <a:t> v1.5</a:t>
            </a:r>
            <a:r>
              <a:rPr lang="zh-CN" altLang="en-US" dirty="0"/>
              <a:t>中分布式数据并行模块的设计与实现</a:t>
            </a:r>
            <a:endParaRPr lang="en-US" altLang="zh-CN" dirty="0"/>
          </a:p>
          <a:p>
            <a:r>
              <a:rPr lang="zh-CN" altLang="en-US" dirty="0"/>
              <a:t>使用</a:t>
            </a:r>
            <a:r>
              <a:rPr lang="en-US" altLang="zh-CN" dirty="0"/>
              <a:t>ResNet50</a:t>
            </a:r>
            <a:r>
              <a:rPr lang="zh-CN" altLang="en-US" dirty="0"/>
              <a:t>和</a:t>
            </a:r>
            <a:r>
              <a:rPr lang="en-US" altLang="zh-CN" dirty="0"/>
              <a:t>BERT</a:t>
            </a:r>
            <a:r>
              <a:rPr lang="zh-CN" altLang="en-US" dirty="0"/>
              <a:t>模型在</a:t>
            </a:r>
            <a:r>
              <a:rPr lang="en-US" altLang="zh-CN" dirty="0"/>
              <a:t>NCCL</a:t>
            </a:r>
            <a:r>
              <a:rPr lang="zh-CN" altLang="en-US" dirty="0"/>
              <a:t>和</a:t>
            </a:r>
            <a:r>
              <a:rPr lang="en-US" altLang="zh-CN" dirty="0" err="1"/>
              <a:t>Gloo</a:t>
            </a:r>
            <a:r>
              <a:rPr lang="zh-CN" altLang="en-US" dirty="0"/>
              <a:t>后端进行了性能评估</a:t>
            </a:r>
            <a:endParaRPr lang="en-US" altLang="zh-CN" dirty="0"/>
          </a:p>
          <a:p>
            <a:r>
              <a:rPr lang="en-US" altLang="zh-CN" dirty="0"/>
              <a:t>DDP</a:t>
            </a:r>
            <a:r>
              <a:rPr lang="zh-CN" altLang="en-US" dirty="0"/>
              <a:t>通过将梯度聚合到通信桶中、将通信与计算重叠以及跳过同步来加速训练</a:t>
            </a:r>
            <a:endParaRPr lang="en-US" altLang="zh-CN" dirty="0"/>
          </a:p>
          <a:p>
            <a:r>
              <a:rPr lang="zh-CN" altLang="en-US" dirty="0"/>
              <a:t>强调了现实世界中梯度同步的注意事项</a:t>
            </a:r>
            <a:endParaRPr lang="en-US" altLang="zh-CN" dirty="0"/>
          </a:p>
          <a:p>
            <a:r>
              <a:rPr lang="zh-CN" altLang="en-US" dirty="0"/>
              <a:t>分享了经验教训</a:t>
            </a:r>
            <a:endParaRPr lang="en-US" altLang="zh-CN" dirty="0"/>
          </a:p>
          <a:p>
            <a:r>
              <a:rPr lang="zh-CN" altLang="en-US" dirty="0"/>
              <a:t>讨论了分布式数据并行训练的潜在未来改进</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593424"/>
            <a:ext cx="10521388" cy="1015200"/>
          </a:xfrm>
        </p:spPr>
        <p:txBody>
          <a:bodyPr/>
          <a:lstStyle/>
          <a:p>
            <a:r>
              <a:rPr lang="en-US" altLang="zh-CN" dirty="0"/>
              <a:t>ABSTRACT &amp; INTRODUCTION</a:t>
            </a:r>
            <a:endParaRPr lang="en-US" altLang="zh-CN" dirty="0"/>
          </a:p>
        </p:txBody>
      </p:sp>
      <p:sp>
        <p:nvSpPr>
          <p:cNvPr id="13" name="文本占位符 12"/>
          <p:cNvSpPr/>
          <p:nvPr>
            <p:ph type="body" idx="1"/>
          </p:nvPr>
        </p:nvSpPr>
        <p:spPr>
          <a:xfrm>
            <a:off x="1016000" y="2701925"/>
            <a:ext cx="5086985" cy="1984375"/>
          </a:xfrm>
        </p:spPr>
        <p:txBody>
          <a:bodyPr/>
          <a:p>
            <a:r>
              <a:rPr lang="zh-CN" altLang="en-US" b="1">
                <a:solidFill>
                  <a:schemeClr val="accent1"/>
                </a:solidFill>
              </a:rPr>
              <a:t>挑战：</a:t>
            </a:r>
            <a:endParaRPr lang="zh-CN" altLang="en-US" b="1">
              <a:solidFill>
                <a:schemeClr val="accent1"/>
              </a:solidFill>
            </a:endParaRPr>
          </a:p>
          <a:p>
            <a:pPr marL="342900" indent="-342900">
              <a:buFont typeface="Arial" panose="020B0604020202020204" pitchFamily="34" charset="0"/>
              <a:buChar char="•"/>
            </a:pPr>
            <a:r>
              <a:rPr lang="zh-CN" altLang="en-US">
                <a:solidFill>
                  <a:schemeClr val="tx1"/>
                </a:solidFill>
              </a:rPr>
              <a:t>数学等价性</a:t>
            </a:r>
            <a:endParaRPr lang="zh-CN" altLang="en-US">
              <a:solidFill>
                <a:schemeClr val="tx1"/>
              </a:solidFill>
            </a:endParaRPr>
          </a:p>
          <a:p>
            <a:pPr marL="342900" indent="-342900">
              <a:buFont typeface="Arial" panose="020B0604020202020204" pitchFamily="34" charset="0"/>
              <a:buChar char="•"/>
            </a:pPr>
            <a:r>
              <a:rPr lang="zh-CN" altLang="en-US">
                <a:solidFill>
                  <a:schemeClr val="tx1"/>
                </a:solidFill>
              </a:rPr>
              <a:t>非侵入和截断的 API</a:t>
            </a:r>
            <a:endParaRPr lang="zh-CN" altLang="en-US">
              <a:solidFill>
                <a:schemeClr val="tx1"/>
              </a:solidFill>
            </a:endParaRPr>
          </a:p>
          <a:p>
            <a:pPr marL="342900" indent="-342900">
              <a:buFont typeface="Arial" panose="020B0604020202020204" pitchFamily="34" charset="0"/>
              <a:buChar char="•"/>
            </a:pPr>
            <a:r>
              <a:rPr lang="zh-CN" altLang="en-US" dirty="0">
                <a:solidFill>
                  <a:schemeClr val="tx1"/>
                </a:solidFill>
                <a:sym typeface="+mn-ea"/>
              </a:rPr>
              <a:t>高性能</a:t>
            </a:r>
            <a:endParaRPr lang="zh-CN" altLang="en-US" dirty="0">
              <a:solidFill>
                <a:schemeClr val="tx1"/>
              </a:solidFill>
              <a:sym typeface="+mn-ea"/>
            </a:endParaRPr>
          </a:p>
        </p:txBody>
      </p:sp>
      <p:sp>
        <p:nvSpPr>
          <p:cNvPr id="14" name="文本占位符 12"/>
          <p:cNvSpPr/>
          <p:nvPr/>
        </p:nvSpPr>
        <p:spPr>
          <a:xfrm>
            <a:off x="6102985" y="2701925"/>
            <a:ext cx="5086985" cy="2257425"/>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rgbClr val="660874"/>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CN" altLang="en-US" b="1">
                <a:solidFill>
                  <a:schemeClr val="accent1"/>
                </a:solidFill>
              </a:rPr>
              <a:t>解决方案：</a:t>
            </a:r>
            <a:endParaRPr lang="zh-CN" altLang="en-US" b="1">
              <a:solidFill>
                <a:schemeClr val="accent1"/>
              </a:solidFill>
            </a:endParaRPr>
          </a:p>
          <a:p>
            <a:pPr marL="342900" indent="-342900">
              <a:buFont typeface="Arial" panose="020B0604020202020204" pitchFamily="34" charset="0"/>
              <a:buChar char="•"/>
            </a:pPr>
            <a:r>
              <a:rPr lang="zh-CN" altLang="en-US">
                <a:solidFill>
                  <a:schemeClr val="tx1"/>
                </a:solidFill>
              </a:rPr>
              <a:t>副本的模型参数从相同初始值开始，并同步梯度</a:t>
            </a:r>
            <a:endParaRPr lang="zh-CN" altLang="en-US">
              <a:solidFill>
                <a:schemeClr val="tx1"/>
              </a:solidFill>
            </a:endParaRPr>
          </a:p>
          <a:p>
            <a:pPr marL="342900" indent="-342900">
              <a:buFont typeface="Arial" panose="020B0604020202020204" pitchFamily="34" charset="0"/>
              <a:buChar char="•"/>
            </a:pPr>
            <a:r>
              <a:rPr lang="zh-CN" altLang="en-US" dirty="0">
                <a:solidFill>
                  <a:schemeClr val="tx1"/>
                </a:solidFill>
                <a:sym typeface="+mn-ea"/>
              </a:rPr>
              <a:t>公开了与用户模型相同的前向AP</a:t>
            </a:r>
            <a:r>
              <a:rPr lang="en-US" altLang="zh-CN" dirty="0">
                <a:solidFill>
                  <a:schemeClr val="tx1"/>
                </a:solidFill>
                <a:sym typeface="+mn-ea"/>
              </a:rPr>
              <a:t>I</a:t>
            </a:r>
            <a:endParaRPr lang="zh-CN" altLang="en-US">
              <a:solidFill>
                <a:schemeClr val="tx1"/>
              </a:solidFill>
            </a:endParaRPr>
          </a:p>
          <a:p>
            <a:pPr marL="342900" indent="-342900">
              <a:buFont typeface="Arial" panose="020B0604020202020204" pitchFamily="34" charset="0"/>
              <a:buChar char="•"/>
            </a:pPr>
            <a:r>
              <a:rPr lang="zh-CN" altLang="en-US">
                <a:solidFill>
                  <a:schemeClr val="tx1"/>
                </a:solidFill>
              </a:rPr>
              <a:t>桶梯度、计算重叠通信和跳过同步</a:t>
            </a:r>
            <a:endParaRPr lang="zh-CN" altLang="en-US">
              <a:solidFill>
                <a:schemeClr val="tx1"/>
              </a:solidFill>
            </a:endParaRPr>
          </a:p>
        </p:txBody>
      </p:sp>
      <p:sp>
        <p:nvSpPr>
          <p:cNvPr id="15" name="文本框 14"/>
          <p:cNvSpPr txBox="1"/>
          <p:nvPr/>
        </p:nvSpPr>
        <p:spPr>
          <a:xfrm>
            <a:off x="2854960" y="1849755"/>
            <a:ext cx="6096000" cy="429895"/>
          </a:xfrm>
          <a:prstGeom prst="rect">
            <a:avLst/>
          </a:prstGeom>
          <a:noFill/>
        </p:spPr>
        <p:txBody>
          <a:bodyPr wrap="square" rtlCol="0" anchor="t">
            <a:spAutoFit/>
          </a:bodyPr>
          <a:p>
            <a:r>
              <a:rPr lang="zh-CN" altLang="en-US" sz="2200">
                <a:solidFill>
                  <a:srgbClr val="660874"/>
                </a:solidFill>
                <a:sym typeface="+mn-ea"/>
              </a:rPr>
              <a:t>PyTorch DDP模块的</a:t>
            </a:r>
            <a:r>
              <a:rPr lang="zh-CN" altLang="en-US" sz="2200" b="1">
                <a:solidFill>
                  <a:srgbClr val="660874"/>
                </a:solidFill>
                <a:sym typeface="+mn-ea"/>
              </a:rPr>
              <a:t>设计、实现</a:t>
            </a:r>
            <a:r>
              <a:rPr lang="zh-CN" altLang="en-US" sz="2200">
                <a:solidFill>
                  <a:srgbClr val="660874"/>
                </a:solidFill>
                <a:sym typeface="+mn-ea"/>
              </a:rPr>
              <a:t>和</a:t>
            </a:r>
            <a:r>
              <a:rPr lang="zh-CN" altLang="en-US" sz="2200" b="1">
                <a:solidFill>
                  <a:srgbClr val="660874"/>
                </a:solidFill>
                <a:sym typeface="+mn-ea"/>
              </a:rPr>
              <a:t>评估</a:t>
            </a:r>
            <a:endParaRPr lang="zh-CN" altLang="en-US" sz="2200" b="1">
              <a:solidFill>
                <a:srgbClr val="660874"/>
              </a:solidFill>
              <a:sym typeface="+mn-ea"/>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221831" y="3819054"/>
            <a:ext cx="9748337" cy="1340999"/>
          </a:xfrm>
        </p:spPr>
        <p:txBody>
          <a:bodyPr/>
          <a:lstStyle/>
          <a:p>
            <a:r>
              <a:rPr lang="en-US" altLang="zh-CN" dirty="0"/>
              <a:t>Group9</a:t>
            </a:r>
            <a:endParaRPr lang="en-US" altLang="zh-CN" dirty="0"/>
          </a:p>
          <a:p>
            <a:r>
              <a:rPr lang="en-US" altLang="zh-CN" dirty="0"/>
              <a:t>2023</a:t>
            </a:r>
            <a:r>
              <a:rPr lang="zh-CN" altLang="en-US" dirty="0"/>
              <a:t>年</a:t>
            </a:r>
            <a:r>
              <a:rPr lang="en-US" altLang="zh-CN" dirty="0"/>
              <a:t>12</a:t>
            </a:r>
            <a:r>
              <a:rPr lang="zh-CN" altLang="en-US" dirty="0"/>
              <a:t>月</a:t>
            </a:r>
            <a:r>
              <a:rPr lang="en-US" altLang="zh-CN" dirty="0"/>
              <a:t>19</a:t>
            </a:r>
            <a:r>
              <a:rPr lang="zh-CN" altLang="en-US" dirty="0"/>
              <a:t>日</a:t>
            </a:r>
            <a:endParaRPr lang="zh-CN" altLang="en-US" dirty="0"/>
          </a:p>
        </p:txBody>
      </p:sp>
      <p:sp>
        <p:nvSpPr>
          <p:cNvPr id="2" name="标题 1"/>
          <p:cNvSpPr>
            <a:spLocks noGrp="1"/>
          </p:cNvSpPr>
          <p:nvPr>
            <p:ph type="title"/>
          </p:nvPr>
        </p:nvSpPr>
        <p:spPr>
          <a:xfrm>
            <a:off x="1221831" y="2028083"/>
            <a:ext cx="9748800" cy="1317600"/>
          </a:xfrm>
        </p:spPr>
        <p:txBody>
          <a:bodyPr/>
          <a:lstStyle/>
          <a:p>
            <a:r>
              <a:rPr lang="en-US" altLang="zh-CN" dirty="0"/>
              <a:t>Thanks</a:t>
            </a:r>
            <a:r>
              <a:rPr lang="zh-CN" altLang="en-US" dirty="0"/>
              <a:t>！</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593424"/>
            <a:ext cx="10521388" cy="1015200"/>
          </a:xfrm>
        </p:spPr>
        <p:txBody>
          <a:bodyPr/>
          <a:lstStyle/>
          <a:p>
            <a:r>
              <a:rPr lang="en-US" altLang="zh-CN" dirty="0"/>
              <a:t>BACKGROUND: PyTorch</a:t>
            </a:r>
            <a:endParaRPr lang="en-US" altLang="zh-CN" dirty="0"/>
          </a:p>
        </p:txBody>
      </p:sp>
      <p:sp>
        <p:nvSpPr>
          <p:cNvPr id="13" name="文本占位符 12"/>
          <p:cNvSpPr/>
          <p:nvPr>
            <p:ph type="body" idx="1"/>
          </p:nvPr>
        </p:nvSpPr>
        <p:spPr>
          <a:xfrm>
            <a:off x="565150" y="2437130"/>
            <a:ext cx="5086985" cy="1984375"/>
          </a:xfrm>
        </p:spPr>
        <p:txBody>
          <a:bodyPr/>
          <a:p>
            <a:r>
              <a:rPr lang="zh-CN" altLang="en-US" b="1">
                <a:solidFill>
                  <a:schemeClr val="accent1"/>
                </a:solidFill>
              </a:rPr>
              <a:t>PyTorch 训练流程</a:t>
            </a:r>
            <a:r>
              <a:rPr lang="en-US" altLang="zh-CN" b="1">
                <a:solidFill>
                  <a:schemeClr val="accent1"/>
                </a:solidFill>
              </a:rPr>
              <a:t>:</a:t>
            </a:r>
            <a:endParaRPr lang="zh-CN" altLang="en-US" b="1">
              <a:solidFill>
                <a:schemeClr val="accent1"/>
              </a:solidFill>
            </a:endParaRPr>
          </a:p>
          <a:p>
            <a:pPr marL="342900" indent="-342900">
              <a:buFont typeface="Arial" panose="020B0604020202020204" pitchFamily="34" charset="0"/>
              <a:buChar char="•"/>
            </a:pPr>
            <a:r>
              <a:rPr lang="zh-CN" altLang="en-US">
                <a:solidFill>
                  <a:schemeClr val="tx1"/>
                </a:solidFill>
              </a:rPr>
              <a:t>Forward pass</a:t>
            </a:r>
            <a:r>
              <a:rPr lang="en-US" altLang="zh-CN">
                <a:solidFill>
                  <a:schemeClr val="tx1"/>
                </a:solidFill>
              </a:rPr>
              <a:t>: </a:t>
            </a:r>
            <a:r>
              <a:rPr lang="zh-CN" altLang="en-US">
                <a:solidFill>
                  <a:schemeClr val="tx1"/>
                </a:solidFill>
              </a:rPr>
              <a:t>计算损失 </a:t>
            </a:r>
            <a:endParaRPr lang="zh-CN" altLang="en-US">
              <a:solidFill>
                <a:schemeClr val="tx1"/>
              </a:solidFill>
            </a:endParaRPr>
          </a:p>
          <a:p>
            <a:pPr marL="342900" indent="-342900">
              <a:buFont typeface="Arial" panose="020B0604020202020204" pitchFamily="34" charset="0"/>
              <a:buChar char="•"/>
            </a:pPr>
            <a:r>
              <a:rPr lang="zh-CN" altLang="en-US">
                <a:solidFill>
                  <a:schemeClr val="tx1"/>
                </a:solidFill>
              </a:rPr>
              <a:t>Backward pass</a:t>
            </a:r>
            <a:r>
              <a:rPr lang="en-US" altLang="zh-CN">
                <a:solidFill>
                  <a:schemeClr val="tx1"/>
                </a:solidFill>
              </a:rPr>
              <a:t>: </a:t>
            </a:r>
            <a:r>
              <a:rPr lang="zh-CN" altLang="en-US">
                <a:solidFill>
                  <a:schemeClr val="tx1"/>
                </a:solidFill>
              </a:rPr>
              <a:t>计算梯度 </a:t>
            </a:r>
            <a:endParaRPr lang="zh-CN" altLang="en-US">
              <a:solidFill>
                <a:schemeClr val="tx1"/>
              </a:solidFill>
            </a:endParaRPr>
          </a:p>
          <a:p>
            <a:pPr marL="342900" indent="-342900">
              <a:buFont typeface="Arial" panose="020B0604020202020204" pitchFamily="34" charset="0"/>
              <a:buChar char="•"/>
            </a:pPr>
            <a:r>
              <a:rPr lang="zh-CN" altLang="en-US">
                <a:solidFill>
                  <a:schemeClr val="tx1"/>
                </a:solidFill>
              </a:rPr>
              <a:t>Optimizer step</a:t>
            </a:r>
            <a:r>
              <a:rPr lang="en-US" altLang="zh-CN">
                <a:solidFill>
                  <a:schemeClr val="tx1"/>
                </a:solidFill>
              </a:rPr>
              <a:t>: </a:t>
            </a:r>
            <a:r>
              <a:rPr lang="zh-CN" altLang="en-US">
                <a:solidFill>
                  <a:schemeClr val="tx1"/>
                </a:solidFill>
              </a:rPr>
              <a:t>更新参数数据并行 </a:t>
            </a:r>
            <a:endParaRPr lang="zh-CN" altLang="en-US">
              <a:solidFill>
                <a:schemeClr val="tx1"/>
              </a:solidFill>
            </a:endParaRPr>
          </a:p>
        </p:txBody>
      </p:sp>
      <p:pic>
        <p:nvPicPr>
          <p:cNvPr id="4" name="图片 3" descr="截屏2023-12-15 11.23.00"/>
          <p:cNvPicPr>
            <a:picLocks noChangeAspect="1"/>
          </p:cNvPicPr>
          <p:nvPr/>
        </p:nvPicPr>
        <p:blipFill>
          <a:blip r:embed="rId1"/>
          <a:stretch>
            <a:fillRect/>
          </a:stretch>
        </p:blipFill>
        <p:spPr>
          <a:xfrm>
            <a:off x="6553200" y="803910"/>
            <a:ext cx="4371975" cy="2771775"/>
          </a:xfrm>
          <a:prstGeom prst="rect">
            <a:avLst/>
          </a:prstGeom>
        </p:spPr>
      </p:pic>
      <p:pic>
        <p:nvPicPr>
          <p:cNvPr id="5" name="图片 4" descr="截屏2023-12-15 11.23.35"/>
          <p:cNvPicPr>
            <a:picLocks noChangeAspect="1"/>
          </p:cNvPicPr>
          <p:nvPr/>
        </p:nvPicPr>
        <p:blipFill>
          <a:blip r:embed="rId2"/>
          <a:stretch>
            <a:fillRect/>
          </a:stretch>
        </p:blipFill>
        <p:spPr>
          <a:xfrm>
            <a:off x="5652135" y="3925570"/>
            <a:ext cx="6045200" cy="253301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593424"/>
            <a:ext cx="10521388" cy="1015200"/>
          </a:xfrm>
        </p:spPr>
        <p:txBody>
          <a:bodyPr/>
          <a:lstStyle/>
          <a:p>
            <a:r>
              <a:rPr lang="en-US" altLang="zh-CN" dirty="0"/>
              <a:t>BACKGROUND: Data Parallelism</a:t>
            </a:r>
            <a:endParaRPr lang="en-US" altLang="zh-CN" dirty="0"/>
          </a:p>
        </p:txBody>
      </p:sp>
      <p:sp>
        <p:nvSpPr>
          <p:cNvPr id="3" name="文本占位符 12"/>
          <p:cNvSpPr/>
          <p:nvPr/>
        </p:nvSpPr>
        <p:spPr>
          <a:xfrm>
            <a:off x="399415" y="1881505"/>
            <a:ext cx="5086985" cy="3094990"/>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rgbClr val="660874"/>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CN" altLang="en-US">
                <a:solidFill>
                  <a:schemeClr val="tx1"/>
                </a:solidFill>
              </a:rPr>
              <a:t>PyTorch分布式训练方式：</a:t>
            </a:r>
            <a:endParaRPr lang="zh-CN" altLang="en-US">
              <a:solidFill>
                <a:schemeClr val="tx1"/>
              </a:solidFill>
            </a:endParaRPr>
          </a:p>
          <a:p>
            <a:pPr marL="342900" indent="-342900">
              <a:buFont typeface="Arial" panose="020B0604020202020204" pitchFamily="34" charset="0"/>
              <a:buChar char="•"/>
            </a:pPr>
            <a:r>
              <a:rPr lang="zh-CN" altLang="en-US" b="1">
                <a:solidFill>
                  <a:schemeClr val="accent1"/>
                </a:solidFill>
              </a:rPr>
              <a:t>DataParallel</a:t>
            </a:r>
            <a:r>
              <a:rPr lang="zh-CN" altLang="en-US">
                <a:solidFill>
                  <a:schemeClr val="tx1"/>
                </a:solidFill>
              </a:rPr>
              <a:t>: 单机多卡进行单进程多线程数据并行训练 </a:t>
            </a:r>
            <a:endParaRPr lang="zh-CN" altLang="en-US">
              <a:solidFill>
                <a:schemeClr val="tx1"/>
              </a:solidFill>
            </a:endParaRPr>
          </a:p>
          <a:p>
            <a:pPr marL="342900" indent="-342900">
              <a:buFont typeface="Arial" panose="020B0604020202020204" pitchFamily="34" charset="0"/>
              <a:buChar char="•"/>
            </a:pPr>
            <a:r>
              <a:rPr lang="zh-CN" altLang="en-US" b="1">
                <a:solidFill>
                  <a:schemeClr val="accent1"/>
                </a:solidFill>
              </a:rPr>
              <a:t>DistributedDataParallel:</a:t>
            </a:r>
            <a:r>
              <a:rPr lang="zh-CN" altLang="en-US">
                <a:solidFill>
                  <a:schemeClr val="tx1"/>
                </a:solidFill>
              </a:rPr>
              <a:t> 多机多卡进行多进程数据并行训练 </a:t>
            </a:r>
            <a:endParaRPr lang="zh-CN" altLang="en-US">
              <a:solidFill>
                <a:schemeClr val="tx1"/>
              </a:solidFill>
            </a:endParaRPr>
          </a:p>
          <a:p>
            <a:pPr marL="342900" indent="-342900">
              <a:buFont typeface="Arial" panose="020B0604020202020204" pitchFamily="34" charset="0"/>
              <a:buChar char="•"/>
            </a:pPr>
            <a:r>
              <a:rPr lang="zh-CN" altLang="en-US" b="1">
                <a:solidFill>
                  <a:schemeClr val="accent1"/>
                </a:solidFill>
              </a:rPr>
              <a:t>RPC</a:t>
            </a:r>
            <a:r>
              <a:rPr lang="zh-CN" altLang="en-US">
                <a:solidFill>
                  <a:schemeClr val="tx1"/>
                </a:solidFill>
              </a:rPr>
              <a:t>（e.g. 参数服务器）: 分布式模型并行训练 </a:t>
            </a:r>
            <a:r>
              <a:rPr lang="zh-CN" altLang="en-US"/>
              <a:t> </a:t>
            </a:r>
            <a:endParaRPr lang="zh-CN" altLang="en-US"/>
          </a:p>
        </p:txBody>
      </p:sp>
      <p:pic>
        <p:nvPicPr>
          <p:cNvPr id="2" name="图片 1" descr="截屏2023-12-15 11.34.42"/>
          <p:cNvPicPr>
            <a:picLocks noChangeAspect="1"/>
          </p:cNvPicPr>
          <p:nvPr/>
        </p:nvPicPr>
        <p:blipFill>
          <a:blip r:embed="rId1"/>
          <a:stretch>
            <a:fillRect/>
          </a:stretch>
        </p:blipFill>
        <p:spPr>
          <a:xfrm>
            <a:off x="6164580" y="1203325"/>
            <a:ext cx="5673725" cy="2812415"/>
          </a:xfrm>
          <a:prstGeom prst="rect">
            <a:avLst/>
          </a:prstGeom>
        </p:spPr>
      </p:pic>
      <p:pic>
        <p:nvPicPr>
          <p:cNvPr id="4" name="图片 3" descr="截屏2023-12-15 11.35.11"/>
          <p:cNvPicPr>
            <a:picLocks noChangeAspect="1"/>
          </p:cNvPicPr>
          <p:nvPr/>
        </p:nvPicPr>
        <p:blipFill>
          <a:blip r:embed="rId2"/>
          <a:stretch>
            <a:fillRect/>
          </a:stretch>
        </p:blipFill>
        <p:spPr>
          <a:xfrm>
            <a:off x="6223000" y="4306570"/>
            <a:ext cx="5969000" cy="255143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593424"/>
            <a:ext cx="10521388" cy="1015200"/>
          </a:xfrm>
        </p:spPr>
        <p:txBody>
          <a:bodyPr/>
          <a:lstStyle/>
          <a:p>
            <a:r>
              <a:rPr lang="en-US" altLang="zh-CN" dirty="0"/>
              <a:t>BACKGROUND: Data Parallelism</a:t>
            </a:r>
            <a:endParaRPr lang="en-US" altLang="zh-CN" dirty="0"/>
          </a:p>
        </p:txBody>
      </p:sp>
      <p:sp>
        <p:nvSpPr>
          <p:cNvPr id="5" name="文本占位符 12"/>
          <p:cNvSpPr/>
          <p:nvPr/>
        </p:nvSpPr>
        <p:spPr>
          <a:xfrm>
            <a:off x="835025" y="2466975"/>
            <a:ext cx="5101590" cy="2704465"/>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rgbClr val="660874"/>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CN" altLang="en-US" b="1">
                <a:solidFill>
                  <a:schemeClr val="accent1"/>
                </a:solidFill>
              </a:rPr>
              <a:t>参数平均</a:t>
            </a:r>
            <a:r>
              <a:rPr lang="zh-CN" altLang="en-US">
                <a:solidFill>
                  <a:schemeClr val="tx1"/>
                </a:solidFill>
              </a:rPr>
              <a:t>：</a:t>
            </a:r>
            <a:endParaRPr lang="zh-CN" altLang="en-US">
              <a:solidFill>
                <a:schemeClr val="tx1"/>
              </a:solidFill>
            </a:endParaRPr>
          </a:p>
          <a:p>
            <a:pPr marL="342900" indent="-342900">
              <a:buFont typeface="Arial" panose="020B0604020202020204" pitchFamily="34" charset="0"/>
              <a:buChar char="•"/>
            </a:pPr>
            <a:r>
              <a:rPr lang="zh-CN" altLang="en-US">
                <a:solidFill>
                  <a:schemeClr val="tx1"/>
                </a:solidFill>
              </a:rPr>
              <a:t>在数学上不等同于在本地处理所有输入数据，</a:t>
            </a:r>
            <a:r>
              <a:rPr lang="zh-CN" altLang="en-US">
                <a:solidFill>
                  <a:schemeClr val="tx1"/>
                </a:solidFill>
              </a:rPr>
              <a:t>可能导致梯度下降方向冲突</a:t>
            </a:r>
            <a:endParaRPr lang="zh-CN" altLang="en-US">
              <a:solidFill>
                <a:schemeClr val="tx1"/>
              </a:solidFill>
            </a:endParaRPr>
          </a:p>
          <a:p>
            <a:pPr marL="342900" indent="-342900">
              <a:buFont typeface="Arial" panose="020B0604020202020204" pitchFamily="34" charset="0"/>
              <a:buChar char="•"/>
            </a:pPr>
            <a:r>
              <a:rPr lang="zh-CN" altLang="en-US" dirty="0">
                <a:solidFill>
                  <a:schemeClr val="tx1"/>
                </a:solidFill>
                <a:sym typeface="+mn-ea"/>
              </a:rPr>
              <a:t>向后传递和参数平均不能重叠运行</a:t>
            </a:r>
            <a:r>
              <a:rPr lang="zh-CN" altLang="en-US">
                <a:solidFill>
                  <a:schemeClr val="tx1"/>
                </a:solidFill>
              </a:rPr>
              <a:t>，造成性能浪费</a:t>
            </a:r>
            <a:endParaRPr lang="zh-CN" altLang="en-US">
              <a:solidFill>
                <a:schemeClr val="tx1"/>
              </a:solidFill>
            </a:endParaRPr>
          </a:p>
          <a:p>
            <a:pPr marL="342900" indent="-342900">
              <a:buFont typeface="Arial" panose="020B0604020202020204" pitchFamily="34" charset="0"/>
              <a:buChar char="•"/>
            </a:pPr>
            <a:endParaRPr lang="zh-CN" altLang="en-US">
              <a:solidFill>
                <a:schemeClr val="tx1"/>
              </a:solidFill>
            </a:endParaRPr>
          </a:p>
        </p:txBody>
      </p:sp>
      <p:sp>
        <p:nvSpPr>
          <p:cNvPr id="7" name="文本占位符 12"/>
          <p:cNvSpPr/>
          <p:nvPr/>
        </p:nvSpPr>
        <p:spPr>
          <a:xfrm>
            <a:off x="6269990" y="2256790"/>
            <a:ext cx="5372100" cy="1741805"/>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rgbClr val="660874"/>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CN" altLang="en-US" b="1">
                <a:solidFill>
                  <a:schemeClr val="accent1"/>
                </a:solidFill>
              </a:rPr>
              <a:t>梯度平均</a:t>
            </a:r>
            <a:r>
              <a:rPr lang="zh-CN" altLang="en-US">
                <a:solidFill>
                  <a:schemeClr val="tx1"/>
                </a:solidFill>
              </a:rPr>
              <a:t>：</a:t>
            </a:r>
            <a:endParaRPr lang="zh-CN" altLang="en-US">
              <a:solidFill>
                <a:schemeClr val="tx1"/>
              </a:solidFill>
            </a:endParaRPr>
          </a:p>
          <a:p>
            <a:pPr marL="342900" indent="-342900">
              <a:buFont typeface="Arial" panose="020B0604020202020204" pitchFamily="34" charset="0"/>
              <a:buChar char="•"/>
            </a:pPr>
            <a:r>
              <a:rPr lang="zh-CN" altLang="en-US" dirty="0">
                <a:solidFill>
                  <a:schemeClr val="tx1"/>
                </a:solidFill>
                <a:sym typeface="+mn-ea"/>
              </a:rPr>
              <a:t>在数学上和本地训练完全等价</a:t>
            </a:r>
            <a:endParaRPr lang="zh-CN" altLang="en-US" dirty="0">
              <a:solidFill>
                <a:schemeClr val="tx1"/>
              </a:solidFill>
              <a:sym typeface="+mn-ea"/>
            </a:endParaRPr>
          </a:p>
          <a:p>
            <a:pPr marL="342900" indent="-342900">
              <a:buFont typeface="Arial" panose="020B0604020202020204" pitchFamily="34" charset="0"/>
              <a:buChar char="•"/>
            </a:pPr>
            <a:r>
              <a:rPr lang="zh-CN" altLang="en-US" dirty="0">
                <a:solidFill>
                  <a:schemeClr val="tx1"/>
                </a:solidFill>
                <a:sym typeface="+mn-ea"/>
              </a:rPr>
              <a:t>可以实现异步，比参数平均更加高效 </a:t>
            </a:r>
            <a:endParaRPr lang="zh-CN" altLang="en-US" dirty="0">
              <a:solidFill>
                <a:schemeClr val="tx1"/>
              </a:solidFill>
              <a:sym typeface="+mn-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5306" y="593424"/>
            <a:ext cx="10521388" cy="1015200"/>
          </a:xfrm>
        </p:spPr>
        <p:txBody>
          <a:bodyPr/>
          <a:lstStyle/>
          <a:p>
            <a:r>
              <a:rPr lang="en-US" altLang="zh-CN" dirty="0"/>
              <a:t>BACKGROUND: AllReduce</a:t>
            </a:r>
            <a:endParaRPr lang="en-US" altLang="zh-CN" dirty="0"/>
          </a:p>
        </p:txBody>
      </p:sp>
      <p:sp>
        <p:nvSpPr>
          <p:cNvPr id="13" name="文本占位符 12"/>
          <p:cNvSpPr/>
          <p:nvPr>
            <p:ph type="body" idx="1"/>
          </p:nvPr>
        </p:nvSpPr>
        <p:spPr>
          <a:xfrm>
            <a:off x="1016000" y="1889760"/>
            <a:ext cx="10521950" cy="541655"/>
          </a:xfrm>
        </p:spPr>
        <p:txBody>
          <a:bodyPr/>
          <a:p>
            <a:r>
              <a:rPr lang="zh-CN" altLang="en-US" b="1"/>
              <a:t>AllReduce</a:t>
            </a:r>
            <a:r>
              <a:rPr lang="en-US" altLang="zh-CN"/>
              <a:t>: </a:t>
            </a:r>
            <a:r>
              <a:rPr lang="zh-CN" altLang="en-US"/>
              <a:t>分布式数据并行用于计算所有进程的梯度总和的原始通信API</a:t>
            </a:r>
            <a:endParaRPr lang="zh-CN" altLang="en-US"/>
          </a:p>
        </p:txBody>
      </p:sp>
      <p:sp>
        <p:nvSpPr>
          <p:cNvPr id="4" name="文本占位符 12"/>
          <p:cNvSpPr/>
          <p:nvPr/>
        </p:nvSpPr>
        <p:spPr>
          <a:xfrm>
            <a:off x="1783080" y="3724275"/>
            <a:ext cx="2480945" cy="1984375"/>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rgbClr val="660874"/>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endParaRPr lang="zh-CN" altLang="en-US">
              <a:solidFill>
                <a:schemeClr val="tx1"/>
              </a:solidFill>
            </a:endParaRPr>
          </a:p>
          <a:p>
            <a:r>
              <a:rPr lang="zh-CN" altLang="en-US">
                <a:solidFill>
                  <a:schemeClr val="tx1"/>
                </a:solidFill>
              </a:rPr>
              <a:t>集合通信库：</a:t>
            </a:r>
            <a:endParaRPr lang="zh-CN" altLang="en-US">
              <a:solidFill>
                <a:schemeClr val="tx1"/>
              </a:solidFill>
            </a:endParaRPr>
          </a:p>
          <a:p>
            <a:pPr marL="342900" indent="-342900">
              <a:buFont typeface="Arial" panose="020B0604020202020204" pitchFamily="34" charset="0"/>
              <a:buChar char="•"/>
            </a:pPr>
            <a:r>
              <a:rPr lang="zh-CN" altLang="en-US">
                <a:solidFill>
                  <a:schemeClr val="tx1"/>
                </a:solidFill>
              </a:rPr>
              <a:t>NCCL</a:t>
            </a:r>
            <a:endParaRPr lang="zh-CN" altLang="en-US">
              <a:solidFill>
                <a:schemeClr val="tx1"/>
              </a:solidFill>
            </a:endParaRPr>
          </a:p>
          <a:p>
            <a:pPr marL="342900" indent="-342900">
              <a:buFont typeface="Arial" panose="020B0604020202020204" pitchFamily="34" charset="0"/>
              <a:buChar char="•"/>
            </a:pPr>
            <a:r>
              <a:rPr lang="zh-CN" altLang="en-US">
                <a:solidFill>
                  <a:schemeClr val="tx1"/>
                </a:solidFill>
              </a:rPr>
              <a:t>Gloo</a:t>
            </a:r>
            <a:endParaRPr lang="zh-CN" altLang="en-US">
              <a:solidFill>
                <a:schemeClr val="tx1"/>
              </a:solidFill>
            </a:endParaRPr>
          </a:p>
          <a:p>
            <a:pPr marL="342900" indent="-342900">
              <a:buFont typeface="Arial" panose="020B0604020202020204" pitchFamily="34" charset="0"/>
              <a:buChar char="•"/>
            </a:pPr>
            <a:r>
              <a:rPr lang="zh-CN" altLang="en-US">
                <a:solidFill>
                  <a:schemeClr val="tx1"/>
                </a:solidFill>
              </a:rPr>
              <a:t>MPI</a:t>
            </a:r>
            <a:endParaRPr lang="zh-CN" altLang="en-US">
              <a:solidFill>
                <a:schemeClr val="tx1"/>
              </a:solidFill>
            </a:endParaRPr>
          </a:p>
        </p:txBody>
      </p:sp>
      <p:sp>
        <p:nvSpPr>
          <p:cNvPr id="5" name="文本框 4"/>
          <p:cNvSpPr txBox="1"/>
          <p:nvPr/>
        </p:nvSpPr>
        <p:spPr>
          <a:xfrm>
            <a:off x="1016000" y="2760345"/>
            <a:ext cx="10521315" cy="429895"/>
          </a:xfrm>
          <a:prstGeom prst="rect">
            <a:avLst/>
          </a:prstGeom>
          <a:noFill/>
        </p:spPr>
        <p:txBody>
          <a:bodyPr wrap="square" rtlCol="0" anchor="t">
            <a:spAutoFit/>
          </a:bodyPr>
          <a:p>
            <a:r>
              <a:rPr lang="zh-CN" altLang="en-US" sz="2200" b="1">
                <a:solidFill>
                  <a:schemeClr val="accent1"/>
                </a:solidFill>
                <a:sym typeface="+mn-ea"/>
              </a:rPr>
              <a:t>实现方法</a:t>
            </a:r>
            <a:r>
              <a:rPr lang="zh-CN" altLang="en-US" sz="2200">
                <a:solidFill>
                  <a:schemeClr val="accent1"/>
                </a:solidFill>
                <a:sym typeface="+mn-ea"/>
              </a:rPr>
              <a:t>：每个进程将其输入张量广播给所有对等进程，然后独立地应用算术运算</a:t>
            </a:r>
            <a:endParaRPr lang="zh-CN" altLang="en-US" sz="2200">
              <a:solidFill>
                <a:schemeClr val="accent1"/>
              </a:solidFill>
              <a:sym typeface="+mn-ea"/>
            </a:endParaRPr>
          </a:p>
        </p:txBody>
      </p:sp>
      <p:sp>
        <p:nvSpPr>
          <p:cNvPr id="7" name="文本占位符 12"/>
          <p:cNvSpPr/>
          <p:nvPr/>
        </p:nvSpPr>
        <p:spPr>
          <a:xfrm>
            <a:off x="5713095" y="3724275"/>
            <a:ext cx="4464685" cy="1984375"/>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rgbClr val="660874"/>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endParaRPr lang="zh-CN" altLang="en-US">
              <a:solidFill>
                <a:schemeClr val="tx1"/>
              </a:solidFill>
            </a:endParaRPr>
          </a:p>
          <a:p>
            <a:r>
              <a:rPr lang="zh-CN" altLang="en-US">
                <a:solidFill>
                  <a:schemeClr val="tx1"/>
                </a:solidFill>
              </a:rPr>
              <a:t>算法：</a:t>
            </a:r>
            <a:endParaRPr lang="zh-CN" altLang="en-US">
              <a:solidFill>
                <a:schemeClr val="tx1"/>
              </a:solidFill>
            </a:endParaRPr>
          </a:p>
          <a:p>
            <a:pPr marL="342900" indent="-342900">
              <a:buFont typeface="Arial" panose="020B0604020202020204" pitchFamily="34" charset="0"/>
              <a:buChar char="•"/>
            </a:pPr>
            <a:r>
              <a:rPr lang="zh-CN" altLang="en-US">
                <a:solidFill>
                  <a:schemeClr val="tx1"/>
                </a:solidFill>
              </a:rPr>
              <a:t>naive </a:t>
            </a:r>
            <a:r>
              <a:rPr lang="zh-CN" altLang="en-US">
                <a:solidFill>
                  <a:schemeClr val="tx1"/>
                </a:solidFill>
                <a:sym typeface="+mn-ea"/>
              </a:rPr>
              <a:t>AllReduce</a:t>
            </a:r>
            <a:endParaRPr lang="zh-CN" altLang="en-US">
              <a:solidFill>
                <a:schemeClr val="tx1"/>
              </a:solidFill>
            </a:endParaRPr>
          </a:p>
          <a:p>
            <a:pPr marL="342900" indent="-342900">
              <a:buFont typeface="Arial" panose="020B0604020202020204" pitchFamily="34" charset="0"/>
              <a:buChar char="•"/>
            </a:pPr>
            <a:r>
              <a:rPr lang="zh-CN" altLang="en-US">
                <a:solidFill>
                  <a:schemeClr val="tx1"/>
                </a:solidFill>
              </a:rPr>
              <a:t>ring-based AllReduce</a:t>
            </a:r>
            <a:endParaRPr lang="zh-CN" altLang="en-US">
              <a:solidFill>
                <a:schemeClr val="tx1"/>
              </a:solidFill>
            </a:endParaRPr>
          </a:p>
          <a:p>
            <a:pPr marL="342900" indent="-342900">
              <a:buFont typeface="Arial" panose="020B0604020202020204" pitchFamily="34" charset="0"/>
              <a:buChar char="•"/>
            </a:pPr>
            <a:r>
              <a:rPr lang="zh-CN" altLang="en-US">
                <a:solidFill>
                  <a:schemeClr val="tx1"/>
                </a:solidFill>
              </a:rPr>
              <a:t>tree-based AllReduce</a:t>
            </a: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3167" y="2022534"/>
            <a:ext cx="10267200" cy="1382400"/>
          </a:xfrm>
        </p:spPr>
        <p:txBody>
          <a:bodyPr/>
          <a:lstStyle/>
          <a:p>
            <a:r>
              <a:rPr lang="zh-CN" altLang="en-US" dirty="0">
                <a:sym typeface="+mn-ea"/>
              </a:rPr>
              <a:t>系统设计及实现</a:t>
            </a:r>
            <a:endParaRPr lang="zh-CN" altLang="en-US" dirty="0"/>
          </a:p>
        </p:txBody>
      </p:sp>
      <p:sp>
        <p:nvSpPr>
          <p:cNvPr id="3" name="副标题 2"/>
          <p:cNvSpPr>
            <a:spLocks noGrp="1"/>
          </p:cNvSpPr>
          <p:nvPr>
            <p:ph type="subTitle" idx="1"/>
          </p:nvPr>
        </p:nvSpPr>
        <p:spPr>
          <a:xfrm>
            <a:off x="963167" y="3819054"/>
            <a:ext cx="10265664" cy="1340999"/>
          </a:xfrm>
        </p:spPr>
        <p:txBody>
          <a:bodyPr/>
          <a:lstStyle/>
          <a:p>
            <a:r>
              <a:rPr lang="en-US" altLang="zh-CN" dirty="0"/>
              <a:t>SYSTEM DESIGN  &amp;  IMPLEMENTATION</a:t>
            </a:r>
            <a:endParaRPr lang="en-US" altLang="zh-CN" dirty="0"/>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COMMONDATA" val="eyJoZGlkIjoiMWQzODNmZDYwNzI1MzBhNzMyZDg4YTE3MTczY2ZkMTQifQ=="/>
  <p:tag name="commondata" val="eyJoZGlkIjoiYjk5MWU0NDg3MDUyZDFlZDk2YWU5NTZlMDBjOTUyMWQifQ=="/>
</p:tagLst>
</file>

<file path=ppt/theme/theme1.xml><?xml version="1.0" encoding="utf-8"?>
<a:theme xmlns:a="http://schemas.openxmlformats.org/drawingml/2006/main" name="清华简约主题-扁平-16:9">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5783</Words>
  <Application>WPS 演示</Application>
  <PresentationFormat>宽屏</PresentationFormat>
  <Paragraphs>399</Paragraphs>
  <Slides>40</Slides>
  <Notes>5</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40</vt:i4>
      </vt:variant>
    </vt:vector>
  </HeadingPairs>
  <TitlesOfParts>
    <vt:vector size="59" baseType="lpstr">
      <vt:lpstr>Arial</vt:lpstr>
      <vt:lpstr>宋体</vt:lpstr>
      <vt:lpstr>Wingdings</vt:lpstr>
      <vt:lpstr>Wingdings 2</vt:lpstr>
      <vt:lpstr>Wingdings</vt:lpstr>
      <vt:lpstr>华文中宋</vt:lpstr>
      <vt:lpstr>Arial</vt:lpstr>
      <vt:lpstr>Courier New</vt:lpstr>
      <vt:lpstr>Gill Sans MT</vt:lpstr>
      <vt:lpstr>微软雅黑</vt:lpstr>
      <vt:lpstr>Arial Unicode MS</vt:lpstr>
      <vt:lpstr>等线</vt:lpstr>
      <vt:lpstr>Times New Roman</vt:lpstr>
      <vt:lpstr>Cambria Math</vt:lpstr>
      <vt:lpstr>Gill Sans MT</vt:lpstr>
      <vt:lpstr>Courier New</vt:lpstr>
      <vt:lpstr>Calibri</vt:lpstr>
      <vt:lpstr>华文中宋</vt:lpstr>
      <vt:lpstr>清华简约主题-扁平-16:9</vt:lpstr>
      <vt:lpstr>PyTorch Distributed: Experiences on Accelerating Data Parallel Training</vt:lpstr>
      <vt:lpstr>目录 Contents</vt:lpstr>
      <vt:lpstr>论文简介及研究背景</vt:lpstr>
      <vt:lpstr>ABSTRACT &amp; INTRODUCTION</vt:lpstr>
      <vt:lpstr>BACKGROUND: PyTorch</vt:lpstr>
      <vt:lpstr>BACKGROUND: Data Parallelism</vt:lpstr>
      <vt:lpstr>BACKGROUND: Data Parallelism</vt:lpstr>
      <vt:lpstr>BACKGROUND: AllReduce</vt:lpstr>
      <vt:lpstr>系统设计及实现</vt:lpstr>
      <vt:lpstr>DDP – Distributed Data Parallel</vt:lpstr>
      <vt:lpstr>API</vt:lpstr>
      <vt:lpstr>API</vt:lpstr>
      <vt:lpstr>Gradient Reduction</vt:lpstr>
      <vt:lpstr>Pytorch - Autograd</vt:lpstr>
      <vt:lpstr>PowerPoint 演示文稿</vt:lpstr>
      <vt:lpstr>Pytorch - Autograd</vt:lpstr>
      <vt:lpstr>Naïve解决方式的问题</vt:lpstr>
      <vt:lpstr>Naïve解决方式的问题</vt:lpstr>
      <vt:lpstr>Gradient Bucket</vt:lpstr>
      <vt:lpstr>Gradient Bucket</vt:lpstr>
      <vt:lpstr>Gradient Reduction - Overlap Computation with Communication </vt:lpstr>
      <vt:lpstr>Gradient Reduction - Overlap Computation with Communication </vt:lpstr>
      <vt:lpstr>Gradient Reduction - Overlap Computation with Communication </vt:lpstr>
      <vt:lpstr>Gradient Reduction – Gradient Accumulation </vt:lpstr>
      <vt:lpstr>Gradient Reduction – Collective Communication</vt:lpstr>
      <vt:lpstr>Gradient Reduction – Collective Communication</vt:lpstr>
      <vt:lpstr>Gradient Reduction – Collective Communication</vt:lpstr>
      <vt:lpstr>Gradient Reduction – Collective Communication</vt:lpstr>
      <vt:lpstr>Gradient Reduction – Collective Communication</vt:lpstr>
      <vt:lpstr>实验评估</vt:lpstr>
      <vt:lpstr>Pytorch - Autograd</vt:lpstr>
      <vt:lpstr>Evaluation</vt:lpstr>
      <vt:lpstr>PowerPoint 演示文稿</vt:lpstr>
      <vt:lpstr>PowerPoint 演示文稿</vt:lpstr>
      <vt:lpstr>PowerPoint 演示文稿</vt:lpstr>
      <vt:lpstr>经验结论及相关工作</vt:lpstr>
      <vt:lpstr>DISCUSSION</vt:lpstr>
      <vt:lpstr> RELATED WORK</vt:lpstr>
      <vt:lpstr>CONCLUSION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 伟浩</dc:creator>
  <cp:lastModifiedBy>王蜀元</cp:lastModifiedBy>
  <cp:revision>1395</cp:revision>
  <cp:lastPrinted>2023-12-15T04:00:00Z</cp:lastPrinted>
  <dcterms:created xsi:type="dcterms:W3CDTF">2023-12-15T04:00:00Z</dcterms:created>
  <dcterms:modified xsi:type="dcterms:W3CDTF">2023-12-15T06:13:18Z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1D184A8B712D4206AAA1AF853AC71203_13</vt:lpwstr>
  </property>
  <property fmtid="{D5CDD505-2E9C-101B-9397-08002B2CF9AE}" pid="3" name="KSOProductBuildVer">
    <vt:lpwstr>2052-12.1.0.15946</vt:lpwstr>
  </property>
</Properties>
</file>